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26"/>
  </p:notesMasterIdLst>
  <p:sldIdLst>
    <p:sldId id="368" r:id="rId2"/>
    <p:sldId id="370" r:id="rId3"/>
    <p:sldId id="371" r:id="rId4"/>
    <p:sldId id="394" r:id="rId5"/>
    <p:sldId id="386" r:id="rId6"/>
    <p:sldId id="257" r:id="rId7"/>
    <p:sldId id="369" r:id="rId8"/>
    <p:sldId id="373" r:id="rId9"/>
    <p:sldId id="395" r:id="rId10"/>
    <p:sldId id="374" r:id="rId11"/>
    <p:sldId id="375" r:id="rId12"/>
    <p:sldId id="376" r:id="rId13"/>
    <p:sldId id="377" r:id="rId14"/>
    <p:sldId id="378" r:id="rId15"/>
    <p:sldId id="379" r:id="rId16"/>
    <p:sldId id="380" r:id="rId17"/>
    <p:sldId id="381" r:id="rId18"/>
    <p:sldId id="382" r:id="rId19"/>
    <p:sldId id="383" r:id="rId20"/>
    <p:sldId id="384" r:id="rId21"/>
    <p:sldId id="387" r:id="rId22"/>
    <p:sldId id="389" r:id="rId23"/>
    <p:sldId id="392" r:id="rId24"/>
    <p:sldId id="39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33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82136" autoAdjust="0"/>
  </p:normalViewPr>
  <p:slideViewPr>
    <p:cSldViewPr>
      <p:cViewPr varScale="1">
        <p:scale>
          <a:sx n="87" d="100"/>
          <a:sy n="87" d="100"/>
        </p:scale>
        <p:origin x="538" y="77"/>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宋体" charset="-122"/>
              </a:defRPr>
            </a:lvl1pPr>
          </a:lstStyle>
          <a:p>
            <a:pPr>
              <a:defRPr/>
            </a:pPr>
            <a:fld id="{17879CBA-C0A0-49AF-BDCD-A0A484D87473}" type="datetimeFigureOut">
              <a:rPr lang="zh-CN" altLang="en-US"/>
              <a:pPr>
                <a:defRPr/>
              </a:pPr>
              <a:t>2024/1/4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charset="-122"/>
              </a:defRPr>
            </a:lvl1pPr>
          </a:lstStyle>
          <a:p>
            <a:pPr>
              <a:defRPr/>
            </a:pPr>
            <a:fld id="{263615C9-11BB-4C07-948B-437411D67D61}" type="slidenum">
              <a:rPr lang="zh-CN" altLang="en-US"/>
              <a:pPr>
                <a:defRPr/>
              </a:pPr>
              <a:t>‹#›</a:t>
            </a:fld>
            <a:endParaRPr lang="zh-CN" altLang="en-US"/>
          </a:p>
        </p:txBody>
      </p:sp>
    </p:spTree>
    <p:extLst>
      <p:ext uri="{BB962C8B-B14F-4D97-AF65-F5344CB8AC3E}">
        <p14:creationId xmlns:p14="http://schemas.microsoft.com/office/powerpoint/2010/main" val="39302029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5905088" y="1418544"/>
            <a:ext cx="6257321" cy="2514214"/>
          </a:xfrm>
          <a:prstGeom prst="rect">
            <a:avLst/>
          </a:prstGeom>
        </p:spPr>
      </p:pic>
      <p:pic>
        <p:nvPicPr>
          <p:cNvPr id="5" name="图片 4"/>
          <p:cNvPicPr>
            <a:picLocks noChangeAspect="1"/>
          </p:cNvPicPr>
          <p:nvPr/>
        </p:nvPicPr>
        <p:blipFill>
          <a:blip r:embed="rId3"/>
          <a:stretch>
            <a:fillRect/>
          </a:stretch>
        </p:blipFill>
        <p:spPr>
          <a:xfrm>
            <a:off x="23552" y="1418543"/>
            <a:ext cx="5872658" cy="2508395"/>
          </a:xfrm>
          <a:prstGeom prst="rect">
            <a:avLst/>
          </a:prstGeom>
        </p:spPr>
      </p:pic>
      <p:grpSp>
        <p:nvGrpSpPr>
          <p:cNvPr id="11" name="组合 10"/>
          <p:cNvGrpSpPr/>
          <p:nvPr/>
        </p:nvGrpSpPr>
        <p:grpSpPr>
          <a:xfrm>
            <a:off x="0" y="5399618"/>
            <a:ext cx="12203093" cy="1485900"/>
            <a:chOff x="0" y="5305425"/>
            <a:chExt cx="12203093" cy="1485900"/>
          </a:xfrm>
        </p:grpSpPr>
        <p:sp>
          <p:nvSpPr>
            <p:cNvPr id="13" name="矩形 12"/>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grpSp>
      <p:sp>
        <p:nvSpPr>
          <p:cNvPr id="10" name="平行四边形 9"/>
          <p:cNvSpPr/>
          <p:nvPr/>
        </p:nvSpPr>
        <p:spPr>
          <a:xfrm>
            <a:off x="-8878" y="1225462"/>
            <a:ext cx="12211802" cy="2894556"/>
          </a:xfrm>
          <a:prstGeom prst="parallelogram">
            <a:avLst>
              <a:gd name="adj" fmla="val 0"/>
            </a:avLst>
          </a:prstGeom>
          <a:solidFill>
            <a:srgbClr val="1B5091">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副标题 2"/>
          <p:cNvSpPr>
            <a:spLocks noGrp="1"/>
          </p:cNvSpPr>
          <p:nvPr>
            <p:ph type="subTitle" idx="1"/>
          </p:nvPr>
        </p:nvSpPr>
        <p:spPr>
          <a:xfrm>
            <a:off x="1101360" y="5471047"/>
            <a:ext cx="9831977" cy="781595"/>
          </a:xfrm>
        </p:spPr>
        <p:txBody>
          <a:bodyPr>
            <a:normAutofit/>
          </a:bodyPr>
          <a:lstStyle>
            <a:lvl1pPr marL="0" indent="0" algn="ctr">
              <a:buNone/>
              <a:defRPr sz="2800">
                <a:solidFill>
                  <a:srgbClr val="1E529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dirty="0"/>
          </a:p>
        </p:txBody>
      </p:sp>
      <p:sp>
        <p:nvSpPr>
          <p:cNvPr id="2" name="标题 1"/>
          <p:cNvSpPr>
            <a:spLocks noGrp="1"/>
          </p:cNvSpPr>
          <p:nvPr>
            <p:ph type="ctrTitle"/>
          </p:nvPr>
        </p:nvSpPr>
        <p:spPr>
          <a:xfrm>
            <a:off x="1101360" y="4274634"/>
            <a:ext cx="9831977" cy="999627"/>
          </a:xfrm>
        </p:spPr>
        <p:txBody>
          <a:bodyPr anchor="b">
            <a:normAutofit/>
          </a:bodyPr>
          <a:lstStyle>
            <a:lvl1pPr algn="ctr">
              <a:defRPr sz="5000">
                <a:solidFill>
                  <a:srgbClr val="1E5293"/>
                </a:solidFill>
              </a:defRPr>
            </a:lvl1pPr>
          </a:lstStyle>
          <a:p>
            <a:r>
              <a:rPr lang="zh-CN" altLang="en-US" smtClean="0"/>
              <a:t>单击此处编辑母版标题样式</a:t>
            </a:r>
            <a:endParaRPr lang="zh-CN" altLang="en-US" dirty="0"/>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3726" y="358201"/>
            <a:ext cx="1689716" cy="562718"/>
          </a:xfrm>
          <a:prstGeom prst="rect">
            <a:avLst/>
          </a:prstGeom>
        </p:spPr>
      </p:pic>
    </p:spTree>
    <p:extLst>
      <p:ext uri="{BB962C8B-B14F-4D97-AF65-F5344CB8AC3E}">
        <p14:creationId xmlns:p14="http://schemas.microsoft.com/office/powerpoint/2010/main" val="206456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0909" y="1360704"/>
            <a:ext cx="12169984" cy="2535726"/>
          </a:xfrm>
          <a:prstGeom prst="rect">
            <a:avLst/>
          </a:prstGeom>
        </p:spPr>
      </p:pic>
      <p:grpSp>
        <p:nvGrpSpPr>
          <p:cNvPr id="11" name="组合 10"/>
          <p:cNvGrpSpPr/>
          <p:nvPr/>
        </p:nvGrpSpPr>
        <p:grpSpPr>
          <a:xfrm>
            <a:off x="12200" y="5372100"/>
            <a:ext cx="12203093" cy="1485900"/>
            <a:chOff x="0" y="5305425"/>
            <a:chExt cx="12203093" cy="1485900"/>
          </a:xfrm>
        </p:grpSpPr>
        <p:sp>
          <p:nvSpPr>
            <p:cNvPr id="13" name="矩形 12"/>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grpSp>
      <p:sp>
        <p:nvSpPr>
          <p:cNvPr id="10" name="平行四边形 9"/>
          <p:cNvSpPr/>
          <p:nvPr/>
        </p:nvSpPr>
        <p:spPr>
          <a:xfrm>
            <a:off x="0" y="1175806"/>
            <a:ext cx="12211802" cy="2894556"/>
          </a:xfrm>
          <a:prstGeom prst="parallelogram">
            <a:avLst>
              <a:gd name="adj" fmla="val 0"/>
            </a:avLst>
          </a:prstGeom>
          <a:solidFill>
            <a:schemeClr val="accent1">
              <a:lumMod val="75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副标题 2"/>
          <p:cNvSpPr>
            <a:spLocks noGrp="1"/>
          </p:cNvSpPr>
          <p:nvPr>
            <p:ph type="subTitle" idx="1"/>
          </p:nvPr>
        </p:nvSpPr>
        <p:spPr>
          <a:xfrm>
            <a:off x="1101360" y="5471047"/>
            <a:ext cx="9831977" cy="781595"/>
          </a:xfrm>
        </p:spPr>
        <p:txBody>
          <a:bodyPr>
            <a:normAutofit/>
          </a:bodyPr>
          <a:lstStyle>
            <a:lvl1pPr marL="0" indent="0" algn="ctr">
              <a:buNone/>
              <a:defRPr sz="2800">
                <a:solidFill>
                  <a:srgbClr val="1E529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dirty="0"/>
          </a:p>
        </p:txBody>
      </p:sp>
      <p:sp>
        <p:nvSpPr>
          <p:cNvPr id="2" name="标题 1"/>
          <p:cNvSpPr>
            <a:spLocks noGrp="1"/>
          </p:cNvSpPr>
          <p:nvPr>
            <p:ph type="ctrTitle"/>
          </p:nvPr>
        </p:nvSpPr>
        <p:spPr>
          <a:xfrm>
            <a:off x="1101360" y="4264253"/>
            <a:ext cx="9831977" cy="999627"/>
          </a:xfrm>
        </p:spPr>
        <p:txBody>
          <a:bodyPr anchor="b">
            <a:normAutofit/>
          </a:bodyPr>
          <a:lstStyle>
            <a:lvl1pPr algn="ctr">
              <a:defRPr sz="5000">
                <a:solidFill>
                  <a:srgbClr val="1E5293"/>
                </a:solidFill>
              </a:defRPr>
            </a:lvl1pPr>
          </a:lstStyle>
          <a:p>
            <a:r>
              <a:rPr lang="zh-CN" altLang="en-US" smtClean="0"/>
              <a:t>单击此处编辑母版标题样式</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3726" y="358201"/>
            <a:ext cx="1689716" cy="562718"/>
          </a:xfrm>
          <a:prstGeom prst="rect">
            <a:avLst/>
          </a:prstGeom>
        </p:spPr>
      </p:pic>
    </p:spTree>
    <p:extLst>
      <p:ext uri="{BB962C8B-B14F-4D97-AF65-F5344CB8AC3E}">
        <p14:creationId xmlns:p14="http://schemas.microsoft.com/office/powerpoint/2010/main" val="166115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p:txBody>
          <a:bodyPr/>
          <a:lstStyle>
            <a:lvl1pPr>
              <a:defRPr/>
            </a:lvl1pPr>
          </a:lstStyle>
          <a:p>
            <a:r>
              <a:rPr lang="zh-CN" altLang="en-US" dirty="0" smtClean="0"/>
              <a:t>单击此处编辑母版标题样式</a:t>
            </a:r>
            <a:r>
              <a:rPr lang="en-US" altLang="zh-CN" dirty="0" err="1" smtClean="0"/>
              <a:t>abc</a:t>
            </a:r>
            <a:endParaRPr lang="zh-CN" altLang="en-US" dirty="0"/>
          </a:p>
        </p:txBody>
      </p:sp>
      <p:sp>
        <p:nvSpPr>
          <p:cNvPr id="3" name="内容占位符 2"/>
          <p:cNvSpPr>
            <a:spLocks noGrp="1"/>
          </p:cNvSpPr>
          <p:nvPr>
            <p:ph idx="1" hasCustomPrompt="1"/>
          </p:nvPr>
        </p:nvSpPr>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dirty="0" smtClean="0"/>
              <a:t>编辑母版文本样式</a:t>
            </a:r>
            <a:r>
              <a:rPr lang="en-US" altLang="zh-CN" dirty="0" err="1" smtClean="0"/>
              <a:t>abc</a:t>
            </a:r>
            <a:endParaRPr lang="zh-CN" altLang="en-US" dirty="0" smtClean="0"/>
          </a:p>
          <a:p>
            <a:pPr lvl="1"/>
            <a:r>
              <a:rPr lang="zh-CN" altLang="en-US" dirty="0" smtClean="0"/>
              <a:t>第二级</a:t>
            </a:r>
            <a:r>
              <a:rPr lang="en-US" altLang="zh-CN" dirty="0" err="1" smtClean="0"/>
              <a:t>abc</a:t>
            </a:r>
            <a:endParaRPr lang="zh-CN" altLang="en-US" dirty="0" smtClean="0"/>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D04713B0-7EE7-420A-BB22-6F99F562E080}" type="slidenum">
              <a:rPr lang="en-US" altLang="zh-CN" smtClean="0"/>
              <a:pPr>
                <a:defRPr/>
              </a:pPr>
              <a:t>‹#›</a:t>
            </a:fld>
            <a:endParaRPr lang="en-US" altLang="zh-CN"/>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spTree>
    <p:extLst>
      <p:ext uri="{BB962C8B-B14F-4D97-AF65-F5344CB8AC3E}">
        <p14:creationId xmlns:p14="http://schemas.microsoft.com/office/powerpoint/2010/main" val="1302898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p:txBody>
          <a:bodyPr/>
          <a:lstStyle>
            <a:lvl1pPr>
              <a:defRPr/>
            </a:lvl1pPr>
          </a:lstStyle>
          <a:p>
            <a:r>
              <a:rPr lang="zh-CN" altLang="en-US" dirty="0" smtClean="0"/>
              <a:t>单击此处编辑母版标题样式</a:t>
            </a:r>
            <a:r>
              <a:rPr lang="en-US" altLang="zh-CN" dirty="0" err="1" smtClean="0"/>
              <a:t>abc</a:t>
            </a:r>
            <a:endParaRPr lang="zh-CN" altLang="en-US" dirty="0"/>
          </a:p>
        </p:txBody>
      </p:sp>
      <p:sp>
        <p:nvSpPr>
          <p:cNvPr id="3" name="内容占位符 2"/>
          <p:cNvSpPr>
            <a:spLocks noGrp="1"/>
          </p:cNvSpPr>
          <p:nvPr>
            <p:ph idx="1"/>
          </p:nvPr>
        </p:nvSpPr>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C2224BEA-3C3F-4596-8550-1ADD053AC372}" type="slidenum">
              <a:rPr lang="en-US" altLang="zh-CN" smtClean="0"/>
              <a:pPr>
                <a:defRPr/>
              </a:pPr>
              <a:t>‹#›</a:t>
            </a:fld>
            <a:endParaRPr lang="en-US" altLang="zh-CN"/>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3725317638"/>
              </p:ext>
            </p:extLst>
          </p:nvPr>
        </p:nvGraphicFramePr>
        <p:xfrm>
          <a:off x="7016098" y="3250773"/>
          <a:ext cx="949235" cy="396240"/>
        </p:xfrm>
        <a:graphic>
          <a:graphicData uri="http://schemas.openxmlformats.org/drawingml/2006/table">
            <a:tbl>
              <a:tblPr>
                <a:tableStyleId>{2D5ABB26-0587-4C30-8999-92F81FD0307C}</a:tableStyleId>
              </a:tblPr>
              <a:tblGrid>
                <a:gridCol w="949235">
                  <a:extLst>
                    <a:ext uri="{9D8B030D-6E8A-4147-A177-3AD203B41FA5}">
                      <a16:colId xmlns:a16="http://schemas.microsoft.com/office/drawing/2014/main" val="2089850756"/>
                    </a:ext>
                  </a:extLst>
                </a:gridCol>
              </a:tblGrid>
              <a:tr h="0">
                <a:tc>
                  <a:txBody>
                    <a:bodyPr/>
                    <a:lstStyle/>
                    <a:p>
                      <a:endParaRPr lang="zh-CN" altLang="en-US" sz="2000"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3534267177"/>
                  </a:ext>
                </a:extLst>
              </a:tr>
            </a:tbl>
          </a:graphicData>
        </a:graphic>
      </p:graphicFrame>
    </p:spTree>
    <p:extLst>
      <p:ext uri="{BB962C8B-B14F-4D97-AF65-F5344CB8AC3E}">
        <p14:creationId xmlns:p14="http://schemas.microsoft.com/office/powerpoint/2010/main" val="4187842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单击此处编辑母版标题样式</a:t>
            </a:r>
            <a:r>
              <a:rPr lang="en-US" altLang="zh-CN" dirty="0" err="1" smtClean="0"/>
              <a:t>abc</a:t>
            </a:r>
            <a:endParaRPr lang="zh-CN" altLang="en-US" dirty="0"/>
          </a:p>
        </p:txBody>
      </p:sp>
      <p:sp>
        <p:nvSpPr>
          <p:cNvPr id="3" name="内容占位符 2"/>
          <p:cNvSpPr>
            <a:spLocks noGrp="1"/>
          </p:cNvSpPr>
          <p:nvPr>
            <p:ph sz="half" idx="1"/>
          </p:nvPr>
        </p:nvSpPr>
        <p:spPr>
          <a:xfrm>
            <a:off x="838200" y="1825625"/>
            <a:ext cx="5181600" cy="4351338"/>
          </a:xfrm>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81987BE1-1902-418F-9C26-CDCFD3D9B41D}" type="slidenum">
              <a:rPr lang="en-US" altLang="zh-CN" smtClean="0"/>
              <a:pPr>
                <a:defRPr/>
              </a:pPr>
              <a:t>‹#›</a:t>
            </a:fld>
            <a:endParaRPr lang="en-US" altLang="zh-CN"/>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grpSp>
        <p:nvGrpSpPr>
          <p:cNvPr id="9" name="组合 8"/>
          <p:cNvGrpSpPr/>
          <p:nvPr/>
        </p:nvGrpSpPr>
        <p:grpSpPr>
          <a:xfrm>
            <a:off x="-11093" y="5372100"/>
            <a:ext cx="12203093" cy="1485900"/>
            <a:chOff x="0" y="5305425"/>
            <a:chExt cx="12203093" cy="148590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1" name="矩形 10"/>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4813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a:defRPr/>
            </a:pPr>
            <a:endParaRPr lang="en-US" altLang="zh-CN"/>
          </a:p>
        </p:txBody>
      </p:sp>
      <p:sp>
        <p:nvSpPr>
          <p:cNvPr id="4" name="灯片编号占位符 3"/>
          <p:cNvSpPr>
            <a:spLocks noGrp="1"/>
          </p:cNvSpPr>
          <p:nvPr>
            <p:ph type="sldNum" sz="quarter" idx="11"/>
          </p:nvPr>
        </p:nvSpPr>
        <p:spPr/>
        <p:txBody>
          <a:bodyPr/>
          <a:lstStyle/>
          <a:p>
            <a:pPr>
              <a:defRPr/>
            </a:pPr>
            <a:fld id="{C2224BEA-3C3F-4596-8550-1ADD053AC372}" type="slidenum">
              <a:rPr lang="en-US" altLang="zh-CN" smtClean="0"/>
              <a:pPr>
                <a:defRPr/>
              </a:pPr>
              <a:t>‹#›</a:t>
            </a:fld>
            <a:endParaRPr lang="en-US" altLang="zh-CN"/>
          </a:p>
        </p:txBody>
      </p:sp>
      <p:grpSp>
        <p:nvGrpSpPr>
          <p:cNvPr id="5" name="组合 4"/>
          <p:cNvGrpSpPr/>
          <p:nvPr/>
        </p:nvGrpSpPr>
        <p:grpSpPr>
          <a:xfrm>
            <a:off x="0" y="5372100"/>
            <a:ext cx="12203093" cy="1485900"/>
            <a:chOff x="0" y="5305425"/>
            <a:chExt cx="12203093" cy="14859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7" name="矩形 6"/>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spTree>
    <p:extLst>
      <p:ext uri="{BB962C8B-B14F-4D97-AF65-F5344CB8AC3E}">
        <p14:creationId xmlns:p14="http://schemas.microsoft.com/office/powerpoint/2010/main" val="117118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C2224BEA-3C3F-4596-8550-1ADD053AC372}" type="slidenum">
              <a:rPr lang="en-US" altLang="zh-CN" smtClean="0"/>
              <a:pPr>
                <a:defRPr/>
              </a:pPr>
              <a:t>‹#›</a:t>
            </a:fld>
            <a:endParaRPr lang="en-US" altLang="zh-CN"/>
          </a:p>
        </p:txBody>
      </p:sp>
      <p:sp>
        <p:nvSpPr>
          <p:cNvPr id="7" name="标题 1"/>
          <p:cNvSpPr>
            <a:spLocks noGrp="1"/>
          </p:cNvSpPr>
          <p:nvPr>
            <p:ph type="title" hasCustomPrompt="1"/>
          </p:nvPr>
        </p:nvSpPr>
        <p:spPr>
          <a:xfrm>
            <a:off x="838200" y="365125"/>
            <a:ext cx="10515600" cy="1325563"/>
          </a:xfrm>
        </p:spPr>
        <p:txBody>
          <a:bodyPr/>
          <a:lstStyle>
            <a:lvl1pPr>
              <a:defRPr/>
            </a:lvl1pPr>
          </a:lstStyle>
          <a:p>
            <a:r>
              <a:rPr lang="zh-CN" altLang="en-US" dirty="0" smtClean="0"/>
              <a:t>单击此处编辑母版标题样式</a:t>
            </a:r>
            <a:r>
              <a:rPr lang="en-US" altLang="zh-CN" dirty="0" err="1" smtClean="0"/>
              <a:t>abc</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grpSp>
        <p:nvGrpSpPr>
          <p:cNvPr id="10" name="组合 9"/>
          <p:cNvGrpSpPr/>
          <p:nvPr/>
        </p:nvGrpSpPr>
        <p:grpSpPr>
          <a:xfrm>
            <a:off x="-11093" y="5372100"/>
            <a:ext cx="12203093" cy="1485900"/>
            <a:chOff x="0" y="5305425"/>
            <a:chExt cx="12203093" cy="148590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2" name="矩形 11"/>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26429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1384663"/>
            <a:ext cx="6172200" cy="44763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dirty="0"/>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C2224BEA-3C3F-4596-8550-1ADD053AC372}" type="slidenum">
              <a:rPr lang="en-US" altLang="zh-CN" smtClean="0"/>
              <a:pPr>
                <a:defRPr/>
              </a:pPr>
              <a:t>‹#›</a:t>
            </a:fld>
            <a:endParaRPr lang="en-US" altLang="zh-CN"/>
          </a:p>
        </p:txBody>
      </p:sp>
      <p:sp>
        <p:nvSpPr>
          <p:cNvPr id="8" name="内容占位符 2"/>
          <p:cNvSpPr>
            <a:spLocks noGrp="1"/>
          </p:cNvSpPr>
          <p:nvPr>
            <p:ph idx="13"/>
          </p:nvPr>
        </p:nvSpPr>
        <p:spPr>
          <a:xfrm>
            <a:off x="839788" y="1384663"/>
            <a:ext cx="3932237" cy="4476387"/>
          </a:xfrm>
        </p:spPr>
        <p:txBody>
          <a:bodyPr/>
          <a:lstStyle>
            <a:lvl1pPr>
              <a:lnSpc>
                <a:spcPct val="110000"/>
              </a:lnSpc>
              <a:defRPr sz="2800"/>
            </a:lvl1pPr>
            <a:lvl2pPr>
              <a:lnSpc>
                <a:spcPct val="110000"/>
              </a:lnSpc>
              <a:buClr>
                <a:schemeClr val="accent1">
                  <a:lumMod val="60000"/>
                  <a:lumOff val="40000"/>
                </a:schemeClr>
              </a:buClr>
              <a:defRPr sz="2400"/>
            </a:lvl2pPr>
            <a:lvl3pPr>
              <a:lnSpc>
                <a:spcPct val="110000"/>
              </a:lnSpc>
              <a:buClr>
                <a:schemeClr val="accent1">
                  <a:lumMod val="60000"/>
                  <a:lumOff val="40000"/>
                </a:schemeClr>
              </a:buClr>
              <a:defRPr sz="2400"/>
            </a:lvl3pPr>
            <a:lvl4pPr>
              <a:lnSpc>
                <a:spcPct val="110000"/>
              </a:lnSpc>
              <a:buClr>
                <a:schemeClr val="accent1">
                  <a:lumMod val="60000"/>
                  <a:lumOff val="40000"/>
                </a:schemeClr>
              </a:buClr>
              <a:defRPr sz="2400"/>
            </a:lvl4pPr>
            <a:lvl5pPr>
              <a:lnSpc>
                <a:spcPct val="110000"/>
              </a:lnSpc>
              <a:buClr>
                <a:schemeClr val="accent1">
                  <a:lumMod val="60000"/>
                  <a:lumOff val="40000"/>
                </a:schemeClr>
              </a:buClr>
              <a:defRPr sz="24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9" name="标题 1"/>
          <p:cNvSpPr txBox="1">
            <a:spLocks/>
          </p:cNvSpPr>
          <p:nvPr/>
        </p:nvSpPr>
        <p:spPr>
          <a:xfrm>
            <a:off x="733697" y="129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a:lstStyle>
          <a:p>
            <a:r>
              <a:rPr lang="zh-CN" altLang="en-US" dirty="0" smtClean="0"/>
              <a:t>单击此处编辑母版标题样式</a:t>
            </a:r>
            <a:r>
              <a:rPr lang="en-US" altLang="zh-CN" dirty="0" err="1" smtClean="0"/>
              <a:t>abc</a:t>
            </a:r>
            <a:endParaRPr lang="zh-CN" altLang="en-US"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grpSp>
        <p:nvGrpSpPr>
          <p:cNvPr id="10" name="组合 9"/>
          <p:cNvGrpSpPr/>
          <p:nvPr/>
        </p:nvGrpSpPr>
        <p:grpSpPr>
          <a:xfrm>
            <a:off x="-11093" y="5372100"/>
            <a:ext cx="12203093" cy="1485900"/>
            <a:chOff x="0" y="5305425"/>
            <a:chExt cx="12203093" cy="148590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2" name="矩形 11"/>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3936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4928" y="2664188"/>
            <a:ext cx="10515600" cy="1325563"/>
          </a:xfrm>
        </p:spPr>
        <p:txBody>
          <a:bodyPr>
            <a:normAutofit/>
          </a:bodyPr>
          <a:lstStyle>
            <a:lvl1pPr marL="0" algn="ctr" defTabSz="914400" rtl="0" eaLnBrk="1" latinLnBrk="0" hangingPunct="1">
              <a:defRPr lang="zh-CN" altLang="en-US" sz="5400" kern="1200" dirty="0">
                <a:ln w="22225">
                  <a:solidFill>
                    <a:schemeClr val="accent2"/>
                  </a:solidFill>
                  <a:prstDash val="solid"/>
                </a:ln>
                <a:solidFill>
                  <a:schemeClr val="accent6">
                    <a:lumMod val="75000"/>
                  </a:schemeClr>
                </a:solidFill>
                <a:latin typeface="幼圆" panose="02010509060101010101" pitchFamily="49" charset="-122"/>
                <a:ea typeface="幼圆" panose="02010509060101010101" pitchFamily="49" charset="-122"/>
                <a:cs typeface="+mn-cs"/>
              </a:defRPr>
            </a:lvl1pPr>
          </a:lstStyle>
          <a:p>
            <a:r>
              <a:rPr lang="zh-CN" altLang="en-US" smtClean="0"/>
              <a:t>单击此处编辑母版标题样式</a:t>
            </a:r>
            <a:endParaRPr lang="zh-CN" altLang="en-US" dirty="0"/>
          </a:p>
        </p:txBody>
      </p:sp>
      <p:sp>
        <p:nvSpPr>
          <p:cNvPr id="3" name="页脚占位符 2"/>
          <p:cNvSpPr>
            <a:spLocks noGrp="1"/>
          </p:cNvSpPr>
          <p:nvPr>
            <p:ph type="ftr" sz="quarter" idx="10"/>
          </p:nvPr>
        </p:nvSpPr>
        <p:spPr/>
        <p:txBody>
          <a:bodyPr/>
          <a:lstStyle/>
          <a:p>
            <a:pPr>
              <a:defRPr/>
            </a:pPr>
            <a:endParaRPr lang="en-US" altLang="zh-CN"/>
          </a:p>
        </p:txBody>
      </p:sp>
      <p:sp>
        <p:nvSpPr>
          <p:cNvPr id="4" name="灯片编号占位符 3"/>
          <p:cNvSpPr>
            <a:spLocks noGrp="1"/>
          </p:cNvSpPr>
          <p:nvPr>
            <p:ph type="sldNum" sz="quarter" idx="11"/>
          </p:nvPr>
        </p:nvSpPr>
        <p:spPr/>
        <p:txBody>
          <a:bodyPr/>
          <a:lstStyle/>
          <a:p>
            <a:pPr>
              <a:defRPr/>
            </a:pPr>
            <a:fld id="{C2224BEA-3C3F-4596-8550-1ADD053AC372}" type="slidenum">
              <a:rPr lang="en-US" altLang="zh-CN" smtClean="0"/>
              <a:pPr>
                <a:defRPr/>
              </a:pPr>
              <a:t>‹#›</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8" y="91556"/>
            <a:ext cx="856142" cy="961839"/>
          </a:xfrm>
          <a:prstGeom prst="rect">
            <a:avLst/>
          </a:prstGeom>
        </p:spPr>
      </p:pic>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8255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r>
              <a:rPr lang="en-US" altLang="zh-CN" dirty="0" err="1" smtClean="0"/>
              <a:t>abc</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r>
              <a:rPr lang="en-US" altLang="zh-CN" dirty="0" err="1" smtClean="0"/>
              <a:t>abc</a:t>
            </a:r>
            <a:endParaRPr lang="zh-CN" altLang="en-US" dirty="0" smtClean="0"/>
          </a:p>
          <a:p>
            <a:pPr lvl="1"/>
            <a:r>
              <a:rPr lang="zh-CN" altLang="en-US" dirty="0" smtClean="0"/>
              <a:t>第二级</a:t>
            </a:r>
            <a:r>
              <a:rPr lang="en-US" altLang="zh-CN" dirty="0" err="1" smtClean="0"/>
              <a:t>abc</a:t>
            </a:r>
            <a:endParaRPr lang="zh-CN" altLang="en-US" dirty="0" smtClean="0"/>
          </a:p>
          <a:p>
            <a:pPr lvl="2"/>
            <a:r>
              <a:rPr lang="zh-CN" altLang="en-US" dirty="0" smtClean="0"/>
              <a:t>第三级</a:t>
            </a:r>
            <a:r>
              <a:rPr lang="en-US" altLang="zh-CN" dirty="0" err="1" smtClean="0"/>
              <a:t>abc</a:t>
            </a:r>
            <a:endParaRPr lang="zh-CN" altLang="en-US" dirty="0" smtClean="0"/>
          </a:p>
          <a:p>
            <a:pPr lvl="3"/>
            <a:r>
              <a:rPr lang="zh-CN" altLang="en-US" dirty="0" smtClean="0"/>
              <a:t>第四级</a:t>
            </a:r>
            <a:r>
              <a:rPr lang="en-US" altLang="zh-CN" dirty="0" err="1" smtClean="0"/>
              <a:t>abc</a:t>
            </a:r>
            <a:endParaRPr lang="zh-CN" altLang="en-US" dirty="0" smtClean="0"/>
          </a:p>
          <a:p>
            <a:pPr lvl="4"/>
            <a:r>
              <a:rPr lang="zh-CN" altLang="en-US" dirty="0" smtClean="0"/>
              <a:t>第五级</a:t>
            </a:r>
            <a:r>
              <a:rPr lang="en-US" altLang="zh-CN" dirty="0" err="1" smtClean="0"/>
              <a:t>abc</a:t>
            </a:r>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2224BEA-3C3F-4596-8550-1ADD053AC372}" type="slidenum">
              <a:rPr lang="en-US" altLang="zh-CN" smtClean="0"/>
              <a:pPr>
                <a:defRPr/>
              </a:pPr>
              <a:t>‹#›</a:t>
            </a:fld>
            <a:endParaRPr lang="en-US" altLang="zh-CN"/>
          </a:p>
        </p:txBody>
      </p:sp>
      <p:sp>
        <p:nvSpPr>
          <p:cNvPr id="7" name="标题占位符 1"/>
          <p:cNvSpPr txBox="1">
            <a:spLocks noChangeArrowheads="1"/>
          </p:cNvSpPr>
          <p:nvPr>
            <p:custDataLst>
              <p:tags r:id="rId11"/>
            </p:custDataLst>
          </p:nvPr>
        </p:nvSpPr>
        <p:spPr bwMode="auto">
          <a:xfrm>
            <a:off x="501650" y="314420"/>
            <a:ext cx="10852150" cy="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lvl1pPr algn="l" defTabSz="914400" rtl="0" eaLnBrk="1" latinLnBrk="0" hangingPunct="1">
              <a:lnSpc>
                <a:spcPct val="90000"/>
              </a:lnSpc>
              <a:spcBef>
                <a:spcPct val="0"/>
              </a:spcBef>
              <a:buNone/>
              <a:defRPr sz="3600" b="0" kern="1200">
                <a:solidFill>
                  <a:srgbClr val="1B5091"/>
                </a:solidFill>
                <a:latin typeface="Arial" panose="020B0604020202020204" pitchFamily="34" charset="0"/>
                <a:ea typeface="幼圆" panose="02010509060101010101" pitchFamily="49" charset="-122"/>
                <a:cs typeface="Arial" panose="020B0604020202020204" pitchFamily="34" charset="0"/>
              </a:defRPr>
            </a:lvl1pPr>
          </a:lstStyle>
          <a:p>
            <a:endParaRPr lang="zh-CN" altLang="en-US" dirty="0"/>
          </a:p>
        </p:txBody>
      </p:sp>
    </p:spTree>
    <p:extLst>
      <p:ext uri="{BB962C8B-B14F-4D97-AF65-F5344CB8AC3E}">
        <p14:creationId xmlns:p14="http://schemas.microsoft.com/office/powerpoint/2010/main" val="65374273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Lst>
  <p:hf hdr="0" ftr="0" dt="0"/>
  <p:txStyles>
    <p:titleStyle>
      <a:lvl1pPr algn="l" defTabSz="914400" rtl="0" eaLnBrk="1" latinLnBrk="0" hangingPunct="1">
        <a:lnSpc>
          <a:spcPct val="90000"/>
        </a:lnSpc>
        <a:spcBef>
          <a:spcPct val="0"/>
        </a:spcBef>
        <a:buNone/>
        <a:defRPr sz="40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1E5293"/>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685800" indent="-228600" algn="l" defTabSz="914400" rtl="0" eaLnBrk="1" latinLnBrk="0" hangingPunct="1">
        <a:lnSpc>
          <a:spcPct val="90000"/>
        </a:lnSpc>
        <a:spcBef>
          <a:spcPts val="500"/>
        </a:spcBef>
        <a:buClr>
          <a:schemeClr val="accent1">
            <a:lumMod val="75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1143000" indent="-228600" algn="l" defTabSz="914400" rtl="0" eaLnBrk="1" latinLnBrk="0" hangingPunct="1">
        <a:lnSpc>
          <a:spcPct val="90000"/>
        </a:lnSpc>
        <a:spcBef>
          <a:spcPts val="500"/>
        </a:spcBef>
        <a:buClr>
          <a:schemeClr val="accent1">
            <a:lumMod val="75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Clr>
          <a:schemeClr val="accent1">
            <a:lumMod val="75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2057400" indent="-228600" algn="l" defTabSz="914400" rtl="0" eaLnBrk="1" latinLnBrk="0" hangingPunct="1">
        <a:lnSpc>
          <a:spcPct val="90000"/>
        </a:lnSpc>
        <a:spcBef>
          <a:spcPts val="500"/>
        </a:spcBef>
        <a:buClr>
          <a:schemeClr val="accent1">
            <a:lumMod val="75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dirty="0" smtClean="0"/>
              <a:t>任课教师：李妮娅</a:t>
            </a:r>
            <a:endParaRPr lang="zh-CN" altLang="en-US" dirty="0"/>
          </a:p>
        </p:txBody>
      </p:sp>
      <p:sp>
        <p:nvSpPr>
          <p:cNvPr id="3" name="标题 2"/>
          <p:cNvSpPr>
            <a:spLocks noGrp="1"/>
          </p:cNvSpPr>
          <p:nvPr>
            <p:ph type="ctrTitle"/>
          </p:nvPr>
        </p:nvSpPr>
        <p:spPr>
          <a:xfrm>
            <a:off x="1101360" y="4149080"/>
            <a:ext cx="9831977" cy="999627"/>
          </a:xfrm>
        </p:spPr>
        <p:txBody>
          <a:bodyPr>
            <a:normAutofit/>
          </a:bodyPr>
          <a:lstStyle/>
          <a:p>
            <a:r>
              <a:rPr lang="zh-CN" altLang="en-US" sz="4800" dirty="0"/>
              <a:t>算法设计与分析</a:t>
            </a:r>
          </a:p>
        </p:txBody>
      </p:sp>
    </p:spTree>
    <p:extLst>
      <p:ext uri="{BB962C8B-B14F-4D97-AF65-F5344CB8AC3E}">
        <p14:creationId xmlns:p14="http://schemas.microsoft.com/office/powerpoint/2010/main" val="20010844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参考书目</a:t>
            </a:r>
            <a:endParaRPr lang="zh-CN" altLang="en-US" dirty="0"/>
          </a:p>
        </p:txBody>
      </p:sp>
      <p:sp>
        <p:nvSpPr>
          <p:cNvPr id="3" name="内容占位符 2"/>
          <p:cNvSpPr>
            <a:spLocks noGrp="1"/>
          </p:cNvSpPr>
          <p:nvPr>
            <p:ph idx="1"/>
          </p:nvPr>
        </p:nvSpPr>
        <p:spPr>
          <a:xfrm>
            <a:off x="831222" y="1646510"/>
            <a:ext cx="10730408" cy="3331567"/>
          </a:xfrm>
        </p:spPr>
        <p:txBody>
          <a:bodyPr>
            <a:normAutofit/>
          </a:bodyPr>
          <a:lstStyle/>
          <a:p>
            <a:r>
              <a:rPr lang="zh-CN" altLang="en-US" dirty="0" smtClean="0"/>
              <a:t>屈婉玲等</a:t>
            </a:r>
            <a:r>
              <a:rPr lang="en-US" altLang="zh-CN" dirty="0" smtClean="0"/>
              <a:t>. </a:t>
            </a:r>
            <a:r>
              <a:rPr lang="zh-CN" altLang="en-US" dirty="0" smtClean="0"/>
              <a:t>算法设计与分析</a:t>
            </a:r>
            <a:r>
              <a:rPr lang="en-US" altLang="zh-CN" dirty="0" smtClean="0"/>
              <a:t>(</a:t>
            </a:r>
            <a:r>
              <a:rPr lang="zh-CN" altLang="en-US" dirty="0" smtClean="0"/>
              <a:t>第三版</a:t>
            </a:r>
            <a:r>
              <a:rPr lang="en-US" altLang="zh-CN" dirty="0" smtClean="0"/>
              <a:t>) </a:t>
            </a:r>
            <a:r>
              <a:rPr lang="zh-CN" altLang="en-US" dirty="0" smtClean="0"/>
              <a:t>清华大学出版社，</a:t>
            </a:r>
            <a:r>
              <a:rPr lang="en-US" altLang="zh-CN" dirty="0" smtClean="0"/>
              <a:t>2011</a:t>
            </a:r>
          </a:p>
          <a:p>
            <a:r>
              <a:rPr lang="zh-CN" altLang="en-US" dirty="0" smtClean="0"/>
              <a:t>余祥宣</a:t>
            </a:r>
            <a:r>
              <a:rPr lang="zh-CN" altLang="en-US" dirty="0" smtClean="0"/>
              <a:t>等</a:t>
            </a:r>
            <a:r>
              <a:rPr lang="en-US" altLang="zh-CN" dirty="0" smtClean="0"/>
              <a:t>.</a:t>
            </a:r>
            <a:r>
              <a:rPr lang="zh-CN" altLang="en-US" dirty="0" smtClean="0"/>
              <a:t>计算机</a:t>
            </a:r>
            <a:r>
              <a:rPr lang="zh-CN" altLang="en-US" dirty="0"/>
              <a:t>算法</a:t>
            </a:r>
            <a:r>
              <a:rPr lang="zh-CN" altLang="en-US" dirty="0" smtClean="0"/>
              <a:t>基础</a:t>
            </a:r>
            <a:r>
              <a:rPr lang="en-US" altLang="zh-CN" dirty="0" smtClean="0"/>
              <a:t>(</a:t>
            </a:r>
            <a:r>
              <a:rPr lang="zh-CN" altLang="en-US" dirty="0" smtClean="0"/>
              <a:t>第三版</a:t>
            </a:r>
            <a:r>
              <a:rPr lang="en-US" altLang="zh-CN" dirty="0" smtClean="0"/>
              <a:t>)</a:t>
            </a:r>
            <a:r>
              <a:rPr lang="zh-CN" altLang="en-US" dirty="0" smtClean="0"/>
              <a:t> 华中</a:t>
            </a:r>
            <a:r>
              <a:rPr lang="zh-CN" altLang="en-US" dirty="0"/>
              <a:t>科技大学</a:t>
            </a:r>
            <a:r>
              <a:rPr lang="zh-CN" altLang="en-US" dirty="0" smtClean="0"/>
              <a:t>出版社，</a:t>
            </a:r>
            <a:r>
              <a:rPr lang="en-US" altLang="zh-CN" dirty="0" smtClean="0"/>
              <a:t>2005</a:t>
            </a:r>
          </a:p>
          <a:p>
            <a:r>
              <a:rPr lang="zh-CN" altLang="zh-CN" dirty="0"/>
              <a:t>托马斯</a:t>
            </a:r>
            <a:r>
              <a:rPr lang="en-US" altLang="zh-CN" dirty="0"/>
              <a:t>·</a:t>
            </a:r>
            <a:r>
              <a:rPr lang="zh-CN" altLang="zh-CN" dirty="0"/>
              <a:t>科尔曼 等</a:t>
            </a:r>
            <a:r>
              <a:rPr lang="en-US" altLang="zh-CN" dirty="0"/>
              <a:t>. </a:t>
            </a:r>
            <a:r>
              <a:rPr lang="zh-CN" altLang="zh-CN" dirty="0"/>
              <a:t>算法导论</a:t>
            </a:r>
            <a:r>
              <a:rPr lang="en-US" altLang="zh-CN" dirty="0"/>
              <a:t>(</a:t>
            </a:r>
            <a:r>
              <a:rPr lang="zh-CN" altLang="zh-CN" dirty="0"/>
              <a:t>原书第</a:t>
            </a:r>
            <a:r>
              <a:rPr lang="en-US" altLang="zh-CN" dirty="0"/>
              <a:t>3</a:t>
            </a:r>
            <a:r>
              <a:rPr lang="zh-CN" altLang="zh-CN" dirty="0"/>
              <a:t>版</a:t>
            </a:r>
            <a:r>
              <a:rPr lang="en-US" altLang="zh-CN" dirty="0" smtClean="0"/>
              <a:t>) </a:t>
            </a:r>
            <a:r>
              <a:rPr lang="zh-CN" altLang="zh-CN" dirty="0" smtClean="0"/>
              <a:t>机械</a:t>
            </a:r>
            <a:r>
              <a:rPr lang="zh-CN" altLang="zh-CN" dirty="0"/>
              <a:t>工业</a:t>
            </a:r>
            <a:r>
              <a:rPr lang="zh-CN" altLang="zh-CN" dirty="0" smtClean="0"/>
              <a:t>出版社</a:t>
            </a:r>
            <a:r>
              <a:rPr lang="zh-CN" altLang="en-US" dirty="0"/>
              <a:t>， </a:t>
            </a:r>
            <a:r>
              <a:rPr lang="en-US" altLang="zh-CN" dirty="0" smtClean="0"/>
              <a:t>2013</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10</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726" y="3606619"/>
            <a:ext cx="2272258" cy="2923691"/>
          </a:xfrm>
          <a:prstGeom prst="rect">
            <a:avLst/>
          </a:prstGeom>
        </p:spPr>
      </p:pic>
      <p:pic>
        <p:nvPicPr>
          <p:cNvPr id="7" name="Picture 2" descr="https://gimg2.baidu.com/image_search/src=http%3A%2F%2Fimg3.doubanio.com%2Flpic%2Fs8819979.jpg&amp;refer=http%3A%2F%2Fimg3.doubanio.com&amp;app=2002&amp;size=f9999,10000&amp;q=a80&amp;n=0&amp;g=0n&amp;fmt=jpeg?sec=1618416431&amp;t=855b661b5b87aaf0c6c10066862ee7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951" y="3606619"/>
            <a:ext cx="2047129" cy="277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1215754" y="3514211"/>
            <a:ext cx="2159888" cy="2872191"/>
          </a:xfrm>
          <a:prstGeom prst="rect">
            <a:avLst/>
          </a:prstGeom>
        </p:spPr>
      </p:pic>
    </p:spTree>
    <p:extLst>
      <p:ext uri="{BB962C8B-B14F-4D97-AF65-F5344CB8AC3E}">
        <p14:creationId xmlns:p14="http://schemas.microsoft.com/office/powerpoint/2010/main" val="2926003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计算机解决现实世界问题时</a:t>
            </a:r>
            <a:r>
              <a:rPr lang="en-US" altLang="zh-CN" dirty="0" smtClean="0"/>
              <a:t>…</a:t>
            </a:r>
            <a:endParaRPr lang="zh-CN" altLang="en-US" dirty="0"/>
          </a:p>
        </p:txBody>
      </p:sp>
      <p:sp>
        <p:nvSpPr>
          <p:cNvPr id="3" name="内容占位符 2"/>
          <p:cNvSpPr>
            <a:spLocks noGrp="1"/>
          </p:cNvSpPr>
          <p:nvPr>
            <p:ph idx="1"/>
          </p:nvPr>
        </p:nvSpPr>
        <p:spPr/>
        <p:txBody>
          <a:bodyPr/>
          <a:lstStyle/>
          <a:p>
            <a:r>
              <a:rPr kumimoji="1" lang="zh-CN" altLang="en-US" dirty="0"/>
              <a:t>问题</a:t>
            </a:r>
            <a:r>
              <a:rPr kumimoji="1" lang="zh-CN" altLang="en-US" dirty="0" smtClean="0"/>
              <a:t>能解决</a:t>
            </a:r>
            <a:r>
              <a:rPr kumimoji="1" lang="zh-CN" altLang="en-US" dirty="0"/>
              <a:t>吗？</a:t>
            </a:r>
            <a:r>
              <a:rPr kumimoji="1" lang="en-US" altLang="zh-CN" dirty="0"/>
              <a:t>(</a:t>
            </a:r>
            <a:r>
              <a:rPr kumimoji="1" lang="zh-CN" altLang="en-US" dirty="0"/>
              <a:t>可计算性</a:t>
            </a:r>
            <a:r>
              <a:rPr kumimoji="1" lang="en-US" altLang="zh-CN" dirty="0"/>
              <a:t>)</a:t>
            </a:r>
            <a:endParaRPr lang="en-US" altLang="zh-CN" dirty="0"/>
          </a:p>
          <a:p>
            <a:r>
              <a:rPr kumimoji="1" lang="zh-CN" altLang="en-US" dirty="0" smtClean="0"/>
              <a:t>问题解决</a:t>
            </a:r>
            <a:r>
              <a:rPr kumimoji="1" lang="zh-CN" altLang="en-US" dirty="0"/>
              <a:t>的好吗？ </a:t>
            </a:r>
            <a:r>
              <a:rPr kumimoji="1" lang="en-US" altLang="zh-CN" dirty="0"/>
              <a:t>(</a:t>
            </a:r>
            <a:r>
              <a:rPr kumimoji="1" lang="zh-CN" altLang="en-US" dirty="0"/>
              <a:t>计算复杂性</a:t>
            </a:r>
            <a:r>
              <a:rPr kumimoji="1" lang="en-US" altLang="zh-CN" dirty="0"/>
              <a:t>)</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11</a:t>
            </a:fld>
            <a:endParaRPr lang="en-US" altLang="zh-CN"/>
          </a:p>
        </p:txBody>
      </p:sp>
      <p:sp>
        <p:nvSpPr>
          <p:cNvPr id="5" name="圆角矩形标注 4"/>
          <p:cNvSpPr/>
          <p:nvPr/>
        </p:nvSpPr>
        <p:spPr>
          <a:xfrm>
            <a:off x="7248128" y="2348880"/>
            <a:ext cx="1728192" cy="720080"/>
          </a:xfrm>
          <a:prstGeom prst="wedgeRoundRectCallout">
            <a:avLst>
              <a:gd name="adj1" fmla="val -72089"/>
              <a:gd name="adj2" fmla="val -48628"/>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幼圆" panose="02010509060101010101" pitchFamily="49" charset="-122"/>
                <a:ea typeface="幼圆" panose="02010509060101010101" pitchFamily="49" charset="-122"/>
              </a:rPr>
              <a:t>用计算机</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89679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问题能解决么？</a:t>
            </a:r>
            <a:endParaRPr lang="zh-CN" altLang="en-US" dirty="0"/>
          </a:p>
        </p:txBody>
      </p:sp>
      <p:sp>
        <p:nvSpPr>
          <p:cNvPr id="3" name="内容占位符 2"/>
          <p:cNvSpPr>
            <a:spLocks noGrp="1"/>
          </p:cNvSpPr>
          <p:nvPr>
            <p:ph idx="1"/>
          </p:nvPr>
        </p:nvSpPr>
        <p:spPr>
          <a:xfrm>
            <a:off x="838200" y="1698062"/>
            <a:ext cx="10515600" cy="1150938"/>
          </a:xfrm>
        </p:spPr>
        <p:txBody>
          <a:bodyPr/>
          <a:lstStyle/>
          <a:p>
            <a:r>
              <a:rPr kumimoji="1" lang="zh-CN" altLang="en-US" dirty="0"/>
              <a:t>假设某一负责人交给你一个很难的任务，几天后询问你问题解决了没有。可能会发生如下图这样的情况：</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12</a:t>
            </a:fld>
            <a:endParaRPr lang="en-US" altLang="zh-CN"/>
          </a:p>
        </p:txBody>
      </p:sp>
      <p:pic>
        <p:nvPicPr>
          <p:cNvPr id="5" name="Picture 4" descr="01"/>
          <p:cNvPicPr>
            <a:picLocks noChangeAspect="1" noChangeArrowheads="1"/>
          </p:cNvPicPr>
          <p:nvPr/>
        </p:nvPicPr>
        <p:blipFill>
          <a:blip r:embed="rId2">
            <a:extLst>
              <a:ext uri="{28A0092B-C50C-407E-A947-70E740481C1C}">
                <a14:useLocalDpi xmlns:a14="http://schemas.microsoft.com/office/drawing/2010/main" val="0"/>
              </a:ext>
            </a:extLst>
          </a:blip>
          <a:srcRect l="6259" t="10506" r="6110"/>
          <a:stretch>
            <a:fillRect/>
          </a:stretch>
        </p:blipFill>
        <p:spPr bwMode="auto">
          <a:xfrm>
            <a:off x="3719736" y="2865166"/>
            <a:ext cx="4537075"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标注 6"/>
          <p:cNvSpPr/>
          <p:nvPr/>
        </p:nvSpPr>
        <p:spPr>
          <a:xfrm>
            <a:off x="8472264" y="3574839"/>
            <a:ext cx="2592288" cy="1027836"/>
          </a:xfrm>
          <a:prstGeom prst="wedgeRoundRectCallout">
            <a:avLst>
              <a:gd name="adj1" fmla="val -61235"/>
              <a:gd name="adj2" fmla="val -38245"/>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交给你的问题，解决方法想出来了吗？</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8" name="圆角矩形标注 7"/>
          <p:cNvSpPr/>
          <p:nvPr/>
        </p:nvSpPr>
        <p:spPr>
          <a:xfrm>
            <a:off x="1055440" y="3449031"/>
            <a:ext cx="2448843" cy="1150305"/>
          </a:xfrm>
          <a:prstGeom prst="wedgeRoundRectCallout">
            <a:avLst>
              <a:gd name="adj1" fmla="val 58153"/>
              <a:gd name="adj2" fmla="val -42680"/>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我找不到一个有效的方法来解决它，没能完成任务。</a:t>
            </a:r>
            <a:endParaRPr lang="zh-CN" altLang="en-US" sz="20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0990060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13</a:t>
            </a:fld>
            <a:endParaRPr lang="en-US" altLang="zh-CN"/>
          </a:p>
        </p:txBody>
      </p:sp>
      <p:pic>
        <p:nvPicPr>
          <p:cNvPr id="5" name="Picture 2" descr="02"/>
          <p:cNvPicPr>
            <a:picLocks noChangeAspect="1" noChangeArrowheads="1"/>
          </p:cNvPicPr>
          <p:nvPr/>
        </p:nvPicPr>
        <p:blipFill>
          <a:blip r:embed="rId2">
            <a:extLst>
              <a:ext uri="{28A0092B-C50C-407E-A947-70E740481C1C}">
                <a14:useLocalDpi xmlns:a14="http://schemas.microsoft.com/office/drawing/2010/main" val="0"/>
              </a:ext>
            </a:extLst>
          </a:blip>
          <a:srcRect l="10954" r="7675"/>
          <a:stretch>
            <a:fillRect/>
          </a:stretch>
        </p:blipFill>
        <p:spPr bwMode="auto">
          <a:xfrm>
            <a:off x="3503712" y="1454790"/>
            <a:ext cx="433070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8040216" y="2318886"/>
            <a:ext cx="2592288" cy="1027836"/>
          </a:xfrm>
          <a:prstGeom prst="wedgeRoundRectCallout">
            <a:avLst>
              <a:gd name="adj1" fmla="val -61235"/>
              <a:gd name="adj2" fmla="val -38245"/>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交给你的问题，解决方法想出来了吗？</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7" name="圆角矩形标注 6"/>
          <p:cNvSpPr/>
          <p:nvPr/>
        </p:nvSpPr>
        <p:spPr>
          <a:xfrm>
            <a:off x="1199456" y="2118110"/>
            <a:ext cx="2448843" cy="1429387"/>
          </a:xfrm>
          <a:prstGeom prst="wedgeRoundRectCallout">
            <a:avLst>
              <a:gd name="adj1" fmla="val 58153"/>
              <a:gd name="adj2" fmla="val -42680"/>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我找不到一个有效的方法来解决它，因为这样的方法是不存在的。</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8" name="内容占位符 2"/>
          <p:cNvSpPr>
            <a:spLocks noGrp="1"/>
          </p:cNvSpPr>
          <p:nvPr>
            <p:ph idx="1"/>
          </p:nvPr>
        </p:nvSpPr>
        <p:spPr>
          <a:xfrm>
            <a:off x="696988" y="4408789"/>
            <a:ext cx="10657184" cy="885493"/>
          </a:xfrm>
        </p:spPr>
        <p:txBody>
          <a:bodyPr/>
          <a:lstStyle/>
          <a:p>
            <a:pPr marL="0" indent="0">
              <a:buNone/>
            </a:pPr>
            <a:r>
              <a:rPr kumimoji="1" lang="zh-CN" altLang="en-US" dirty="0">
                <a:solidFill>
                  <a:srgbClr val="FF0000"/>
                </a:solidFill>
              </a:rPr>
              <a:t>要证明一个问题不存在有效的方法，往往比寻找一种有效方法更</a:t>
            </a:r>
            <a:r>
              <a:rPr kumimoji="1" lang="zh-CN" altLang="en-US" dirty="0" smtClean="0">
                <a:solidFill>
                  <a:srgbClr val="FF0000"/>
                </a:solidFill>
              </a:rPr>
              <a:t>难</a:t>
            </a:r>
            <a:endParaRPr kumimoji="1" lang="zh-CN" altLang="en-US" dirty="0">
              <a:solidFill>
                <a:srgbClr val="FF0000"/>
              </a:solidFill>
            </a:endParaRPr>
          </a:p>
        </p:txBody>
      </p:sp>
    </p:spTree>
    <p:extLst>
      <p:ext uri="{BB962C8B-B14F-4D97-AF65-F5344CB8AC3E}">
        <p14:creationId xmlns:p14="http://schemas.microsoft.com/office/powerpoint/2010/main" val="146308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问题解决的好吗</a:t>
            </a:r>
            <a:r>
              <a:rPr kumimoji="1" lang="zh-CN" altLang="en-US" dirty="0" smtClean="0"/>
              <a:t>？</a:t>
            </a:r>
            <a:endParaRPr lang="zh-CN" altLang="en-US" dirty="0"/>
          </a:p>
        </p:txBody>
      </p:sp>
      <p:sp>
        <p:nvSpPr>
          <p:cNvPr id="3" name="内容占位符 2"/>
          <p:cNvSpPr>
            <a:spLocks noGrp="1"/>
          </p:cNvSpPr>
          <p:nvPr>
            <p:ph idx="1"/>
          </p:nvPr>
        </p:nvSpPr>
        <p:spPr>
          <a:xfrm>
            <a:off x="4223792" y="4963833"/>
            <a:ext cx="4320679" cy="785521"/>
          </a:xfrm>
        </p:spPr>
        <p:txBody>
          <a:bodyPr/>
          <a:lstStyle/>
          <a:p>
            <a:pPr marL="0" indent="0">
              <a:buNone/>
            </a:pPr>
            <a:r>
              <a:rPr kumimoji="1" lang="zh-CN" altLang="en-US" dirty="0">
                <a:solidFill>
                  <a:srgbClr val="FF0000"/>
                </a:solidFill>
              </a:rPr>
              <a:t>方法消耗的资源太大</a:t>
            </a:r>
            <a:r>
              <a:rPr kumimoji="1" lang="zh-CN" altLang="en-US" dirty="0" smtClean="0">
                <a:solidFill>
                  <a:srgbClr val="FF0000"/>
                </a:solidFill>
              </a:rPr>
              <a:t>了</a:t>
            </a:r>
            <a:endParaRPr kumimoji="1" lang="zh-CN" altLang="en-US" dirty="0">
              <a:solidFill>
                <a:srgbClr val="FF0000"/>
              </a:solidFill>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14</a:t>
            </a:fld>
            <a:endParaRPr lang="en-US" altLang="zh-CN"/>
          </a:p>
        </p:txBody>
      </p:sp>
      <p:pic>
        <p:nvPicPr>
          <p:cNvPr id="5" name="Picture 2" descr="03"/>
          <p:cNvPicPr>
            <a:picLocks noChangeAspect="1" noChangeArrowheads="1"/>
          </p:cNvPicPr>
          <p:nvPr/>
        </p:nvPicPr>
        <p:blipFill>
          <a:blip r:embed="rId2">
            <a:extLst>
              <a:ext uri="{28A0092B-C50C-407E-A947-70E740481C1C}">
                <a14:useLocalDpi xmlns:a14="http://schemas.microsoft.com/office/drawing/2010/main" val="0"/>
              </a:ext>
            </a:extLst>
          </a:blip>
          <a:srcRect t="4022"/>
          <a:stretch>
            <a:fillRect/>
          </a:stretch>
        </p:blipFill>
        <p:spPr bwMode="auto">
          <a:xfrm>
            <a:off x="3359696" y="1540694"/>
            <a:ext cx="51847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p:nvPr/>
        </p:nvSpPr>
        <p:spPr>
          <a:xfrm>
            <a:off x="8686056" y="2852936"/>
            <a:ext cx="2592288" cy="1027836"/>
          </a:xfrm>
          <a:prstGeom prst="wedgeRoundRectCallout">
            <a:avLst>
              <a:gd name="adj1" fmla="val -61235"/>
              <a:gd name="adj2" fmla="val -38245"/>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交给你的问题，解决方法想出来了吗？</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7" name="圆角矩形标注 6"/>
          <p:cNvSpPr/>
          <p:nvPr/>
        </p:nvSpPr>
        <p:spPr>
          <a:xfrm>
            <a:off x="874527" y="2284449"/>
            <a:ext cx="2448843" cy="1925509"/>
          </a:xfrm>
          <a:prstGeom prst="wedgeRoundRectCallout">
            <a:avLst>
              <a:gd name="adj1" fmla="val 58153"/>
              <a:gd name="adj2" fmla="val -42680"/>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solidFill>
                <a:latin typeface="幼圆" panose="02010509060101010101" pitchFamily="49" charset="-122"/>
                <a:ea typeface="幼圆" panose="02010509060101010101" pitchFamily="49" charset="-122"/>
              </a:rPr>
              <a:t>我找到了一方法来解决它，理论上可实现的，但是以我们目前的力量实现它是不可能的。</a:t>
            </a:r>
            <a:endParaRPr lang="zh-CN" altLang="en-US" sz="20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794890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可计算性研究的范畴</a:t>
            </a:r>
            <a:endParaRPr lang="zh-CN" altLang="en-US" dirty="0"/>
          </a:p>
        </p:txBody>
      </p:sp>
      <p:sp>
        <p:nvSpPr>
          <p:cNvPr id="3" name="内容占位符 2"/>
          <p:cNvSpPr>
            <a:spLocks noGrp="1"/>
          </p:cNvSpPr>
          <p:nvPr>
            <p:ph idx="1"/>
          </p:nvPr>
        </p:nvSpPr>
        <p:spPr>
          <a:xfrm>
            <a:off x="838200" y="1825625"/>
            <a:ext cx="10370368" cy="4351338"/>
          </a:xfrm>
        </p:spPr>
        <p:txBody>
          <a:bodyPr/>
          <a:lstStyle/>
          <a:p>
            <a:r>
              <a:rPr kumimoji="1" lang="zh-CN" altLang="en-US" dirty="0"/>
              <a:t>计算机虽然神通广大，还是在</a:t>
            </a:r>
            <a:r>
              <a:rPr kumimoji="1" lang="zh-CN" altLang="en-US" dirty="0">
                <a:solidFill>
                  <a:srgbClr val="FF0000"/>
                </a:solidFill>
              </a:rPr>
              <a:t>人的控制下</a:t>
            </a:r>
            <a:r>
              <a:rPr kumimoji="1" lang="zh-CN" altLang="en-US" dirty="0" smtClean="0"/>
              <a:t>工作 </a:t>
            </a:r>
            <a:endParaRPr kumimoji="1" lang="zh-CN" altLang="en-US" dirty="0"/>
          </a:p>
          <a:p>
            <a:pPr algn="just">
              <a:spcBef>
                <a:spcPct val="0"/>
              </a:spcBef>
            </a:pPr>
            <a:r>
              <a:rPr kumimoji="1" lang="zh-CN" altLang="en-US" dirty="0"/>
              <a:t>计算机并非什么都能做，有的事情理论上它根本</a:t>
            </a:r>
            <a:r>
              <a:rPr kumimoji="1" lang="zh-CN" altLang="en-US" dirty="0" smtClean="0">
                <a:solidFill>
                  <a:srgbClr val="FF0000"/>
                </a:solidFill>
              </a:rPr>
              <a:t>做不了</a:t>
            </a:r>
            <a:endParaRPr kumimoji="1" lang="zh-CN" altLang="en-US" dirty="0"/>
          </a:p>
          <a:p>
            <a:pPr algn="just">
              <a:spcBef>
                <a:spcPct val="0"/>
              </a:spcBef>
            </a:pPr>
            <a:r>
              <a:rPr kumimoji="1" lang="zh-CN" altLang="en-US" dirty="0"/>
              <a:t>讨论哪些事计算机能做，哪些事计算机做不了，属于可计算性理论研究的范畴。</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15</a:t>
            </a:fld>
            <a:endParaRPr lang="en-US" altLang="zh-CN"/>
          </a:p>
        </p:txBody>
      </p:sp>
    </p:spTree>
    <p:extLst>
      <p:ext uri="{BB962C8B-B14F-4D97-AF65-F5344CB8AC3E}">
        <p14:creationId xmlns:p14="http://schemas.microsoft.com/office/powerpoint/2010/main" val="492907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一个满足可计算性的问题</a:t>
            </a:r>
            <a:endParaRPr lang="zh-CN" altLang="en-US" dirty="0"/>
          </a:p>
        </p:txBody>
      </p:sp>
      <p:sp>
        <p:nvSpPr>
          <p:cNvPr id="3" name="内容占位符 2"/>
          <p:cNvSpPr>
            <a:spLocks noGrp="1"/>
          </p:cNvSpPr>
          <p:nvPr>
            <p:ph idx="1"/>
          </p:nvPr>
        </p:nvSpPr>
        <p:spPr>
          <a:xfrm>
            <a:off x="838200" y="1825625"/>
            <a:ext cx="10730408" cy="4351338"/>
          </a:xfrm>
        </p:spPr>
        <p:txBody>
          <a:bodyPr/>
          <a:lstStyle/>
          <a:p>
            <a:r>
              <a:rPr kumimoji="1" lang="en-US" altLang="zh-CN" dirty="0"/>
              <a:t>26</a:t>
            </a:r>
            <a:r>
              <a:rPr kumimoji="1" lang="zh-CN" altLang="en-US" dirty="0"/>
              <a:t>个英文字母全排列，它的排列数为 </a:t>
            </a:r>
          </a:p>
          <a:p>
            <a:pPr>
              <a:buNone/>
            </a:pPr>
            <a:r>
              <a:rPr kumimoji="1" lang="zh-CN" altLang="en-US" dirty="0"/>
              <a:t>	</a:t>
            </a:r>
            <a:r>
              <a:rPr kumimoji="1" lang="en-US" altLang="zh-CN" dirty="0"/>
              <a:t>26</a:t>
            </a:r>
            <a:r>
              <a:rPr kumimoji="1" lang="zh-CN" altLang="en-US" dirty="0"/>
              <a:t>！≈</a:t>
            </a:r>
            <a:r>
              <a:rPr kumimoji="1" lang="en-US" altLang="zh-CN" dirty="0">
                <a:solidFill>
                  <a:srgbClr val="FF0000"/>
                </a:solidFill>
              </a:rPr>
              <a:t>4×10</a:t>
            </a:r>
            <a:r>
              <a:rPr kumimoji="1" lang="en-US" altLang="zh-CN" baseline="30000" dirty="0">
                <a:solidFill>
                  <a:srgbClr val="FF0000"/>
                </a:solidFill>
              </a:rPr>
              <a:t>26</a:t>
            </a:r>
          </a:p>
          <a:p>
            <a:r>
              <a:rPr kumimoji="1" lang="zh-CN" altLang="en-US" dirty="0"/>
              <a:t>以每年</a:t>
            </a:r>
            <a:r>
              <a:rPr kumimoji="1" lang="en-US" altLang="zh-CN" dirty="0"/>
              <a:t>365</a:t>
            </a:r>
            <a:r>
              <a:rPr kumimoji="1" lang="zh-CN" altLang="en-US" dirty="0"/>
              <a:t>天计算，共有</a:t>
            </a:r>
          </a:p>
          <a:p>
            <a:pPr>
              <a:buNone/>
            </a:pPr>
            <a:r>
              <a:rPr kumimoji="1" lang="zh-CN" altLang="en-US" dirty="0"/>
              <a:t>	</a:t>
            </a:r>
            <a:r>
              <a:rPr kumimoji="1" lang="en-US" altLang="zh-CN" dirty="0"/>
              <a:t>365×24×3600</a:t>
            </a:r>
            <a:r>
              <a:rPr kumimoji="1" lang="zh-CN" altLang="en-US" dirty="0"/>
              <a:t>＝</a:t>
            </a:r>
            <a:r>
              <a:rPr kumimoji="1" lang="en-US" altLang="zh-CN" dirty="0"/>
              <a:t>3.1536×10</a:t>
            </a:r>
            <a:r>
              <a:rPr kumimoji="1" lang="en-US" altLang="zh-CN" baseline="30000" dirty="0"/>
              <a:t>7</a:t>
            </a:r>
            <a:r>
              <a:rPr kumimoji="1" lang="zh-CN" altLang="en-US" dirty="0"/>
              <a:t>秒。</a:t>
            </a:r>
          </a:p>
          <a:p>
            <a:r>
              <a:rPr kumimoji="1" lang="zh-CN" altLang="en-US" dirty="0"/>
              <a:t>以每秒能完成</a:t>
            </a:r>
            <a:r>
              <a:rPr kumimoji="1" lang="en-US" altLang="zh-CN" dirty="0"/>
              <a:t>10</a:t>
            </a:r>
            <a:r>
              <a:rPr kumimoji="1" lang="en-US" altLang="zh-CN" baseline="30000" dirty="0"/>
              <a:t>7</a:t>
            </a:r>
            <a:r>
              <a:rPr kumimoji="1" lang="zh-CN" altLang="en-US" dirty="0"/>
              <a:t>个排列的超高速电子计算机来做这项工作，</a:t>
            </a:r>
            <a:r>
              <a:rPr kumimoji="1" lang="zh-CN" altLang="en-US" dirty="0" smtClean="0"/>
              <a:t>需要</a:t>
            </a:r>
            <a:endParaRPr kumimoji="1" lang="en-US" altLang="zh-CN" dirty="0" smtClean="0"/>
          </a:p>
          <a:p>
            <a:pPr marL="0" indent="0">
              <a:buNone/>
            </a:pPr>
            <a:r>
              <a:rPr kumimoji="1" lang="en-US" altLang="zh-CN" dirty="0"/>
              <a:t> </a:t>
            </a:r>
            <a:r>
              <a:rPr kumimoji="1" lang="zh-CN" altLang="en-US" dirty="0" smtClean="0"/>
              <a:t> </a:t>
            </a:r>
            <a:r>
              <a:rPr kumimoji="1" lang="en-US" altLang="zh-CN" dirty="0"/>
              <a:t>4×10</a:t>
            </a:r>
            <a:r>
              <a:rPr kumimoji="1" lang="en-US" altLang="zh-CN" baseline="30000" dirty="0"/>
              <a:t>26</a:t>
            </a:r>
            <a:r>
              <a:rPr kumimoji="1" lang="en-US" altLang="zh-CN" dirty="0"/>
              <a:t>/(3.1536×10</a:t>
            </a:r>
            <a:r>
              <a:rPr kumimoji="1" lang="en-US" altLang="zh-CN" baseline="30000" dirty="0"/>
              <a:t>7</a:t>
            </a:r>
            <a:r>
              <a:rPr kumimoji="1" lang="en-US" altLang="zh-CN" dirty="0"/>
              <a:t>×10</a:t>
            </a:r>
            <a:r>
              <a:rPr kumimoji="1" lang="en-US" altLang="zh-CN" baseline="30000" dirty="0"/>
              <a:t>7</a:t>
            </a:r>
            <a:r>
              <a:rPr kumimoji="1" lang="en-US" altLang="zh-CN" dirty="0"/>
              <a:t>)≈</a:t>
            </a:r>
            <a:r>
              <a:rPr kumimoji="1" lang="en-US" altLang="zh-CN" dirty="0">
                <a:solidFill>
                  <a:srgbClr val="FF0000"/>
                </a:solidFill>
              </a:rPr>
              <a:t>1.2×10</a:t>
            </a:r>
            <a:r>
              <a:rPr kumimoji="1" lang="en-US" altLang="zh-CN" baseline="30000" dirty="0">
                <a:solidFill>
                  <a:srgbClr val="FF0000"/>
                </a:solidFill>
              </a:rPr>
              <a:t>12</a:t>
            </a:r>
            <a:r>
              <a:rPr kumimoji="1" lang="zh-CN" altLang="en-US" dirty="0"/>
              <a:t>年。</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16</a:t>
            </a:fld>
            <a:endParaRPr lang="en-US" altLang="zh-CN"/>
          </a:p>
        </p:txBody>
      </p:sp>
    </p:spTree>
    <p:extLst>
      <p:ext uri="{BB962C8B-B14F-4D97-AF65-F5344CB8AC3E}">
        <p14:creationId xmlns:p14="http://schemas.microsoft.com/office/powerpoint/2010/main" val="3729767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算法分析研究的范畴</a:t>
            </a:r>
            <a:endParaRPr lang="zh-CN" altLang="en-US" dirty="0"/>
          </a:p>
        </p:txBody>
      </p:sp>
      <p:sp>
        <p:nvSpPr>
          <p:cNvPr id="3" name="内容占位符 2"/>
          <p:cNvSpPr>
            <a:spLocks noGrp="1"/>
          </p:cNvSpPr>
          <p:nvPr>
            <p:ph idx="1"/>
          </p:nvPr>
        </p:nvSpPr>
        <p:spPr>
          <a:xfrm>
            <a:off x="838200" y="1825625"/>
            <a:ext cx="10298360" cy="4351338"/>
          </a:xfrm>
        </p:spPr>
        <p:txBody>
          <a:bodyPr/>
          <a:lstStyle/>
          <a:p>
            <a:r>
              <a:rPr kumimoji="1" lang="zh-CN" altLang="en-US" dirty="0"/>
              <a:t>有一些问题虽然在理论上能够由计算机解决，但因其算法占用资源太多而无法实际完成，因此需要选择其他算法或改进算法。</a:t>
            </a:r>
          </a:p>
          <a:p>
            <a:r>
              <a:rPr kumimoji="1" lang="zh-CN" altLang="en-US" dirty="0"/>
              <a:t>要知道算法的优劣好坏，就需要对算法</a:t>
            </a:r>
            <a:r>
              <a:rPr lang="zh-CN" altLang="en-US" dirty="0"/>
              <a:t>需要多少计算时间和存储空间做定量的分析。</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17</a:t>
            </a:fld>
            <a:endParaRPr lang="en-US" altLang="zh-CN"/>
          </a:p>
        </p:txBody>
      </p:sp>
      <p:sp>
        <p:nvSpPr>
          <p:cNvPr id="5" name="圆角矩形标注 4"/>
          <p:cNvSpPr/>
          <p:nvPr/>
        </p:nvSpPr>
        <p:spPr>
          <a:xfrm>
            <a:off x="5519936" y="3789040"/>
            <a:ext cx="4608512" cy="1512168"/>
          </a:xfrm>
          <a:prstGeom prst="wedgeRoundRectCallout">
            <a:avLst>
              <a:gd name="adj1" fmla="val -50199"/>
              <a:gd name="adj2" fmla="val -6741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幼圆" panose="02010509060101010101" pitchFamily="49" charset="-122"/>
                <a:ea typeface="幼圆" panose="02010509060101010101" pitchFamily="49" charset="-122"/>
              </a:rPr>
              <a:t>是好算法则不必对其怀疑而再浪费时间进行研究。不是好算法则应再进行研究改进</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174508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算法与计算复杂性领域图灵奖得主</a:t>
            </a:r>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18</a:t>
            </a:fld>
            <a:endParaRPr lang="en-US" altLang="zh-CN"/>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690688"/>
            <a:ext cx="9765956" cy="4351338"/>
          </a:xfrm>
        </p:spPr>
      </p:pic>
    </p:spTree>
    <p:extLst>
      <p:ext uri="{BB962C8B-B14F-4D97-AF65-F5344CB8AC3E}">
        <p14:creationId xmlns:p14="http://schemas.microsoft.com/office/powerpoint/2010/main" val="365436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本课程的计算机</a:t>
            </a:r>
          </a:p>
        </p:txBody>
      </p:sp>
      <p:sp>
        <p:nvSpPr>
          <p:cNvPr id="3" name="内容占位符 2"/>
          <p:cNvSpPr>
            <a:spLocks noGrp="1"/>
          </p:cNvSpPr>
          <p:nvPr>
            <p:ph idx="1"/>
          </p:nvPr>
        </p:nvSpPr>
        <p:spPr/>
        <p:txBody>
          <a:bodyPr/>
          <a:lstStyle/>
          <a:p>
            <a:r>
              <a:rPr kumimoji="1" lang="zh-CN" altLang="en-US" dirty="0"/>
              <a:t>本课程指的计算机是和图灵机计算能力等价的、冯诺伊曼体系结构计算机</a:t>
            </a:r>
            <a:r>
              <a:rPr kumimoji="1" lang="en-US" altLang="zh-CN" dirty="0"/>
              <a:t>, </a:t>
            </a:r>
            <a:r>
              <a:rPr kumimoji="1" lang="zh-CN" altLang="en-US" dirty="0"/>
              <a:t>即</a:t>
            </a:r>
            <a:r>
              <a:rPr kumimoji="1" lang="zh-CN" altLang="en-US" dirty="0" smtClean="0">
                <a:solidFill>
                  <a:srgbClr val="FF0000"/>
                </a:solidFill>
              </a:rPr>
              <a:t>确定性图灵机</a:t>
            </a:r>
            <a:endParaRPr kumimoji="1" lang="zh-CN" altLang="en-US" dirty="0">
              <a:solidFill>
                <a:srgbClr val="FF0000"/>
              </a:solidFill>
            </a:endParaRPr>
          </a:p>
          <a:p>
            <a:r>
              <a:rPr kumimoji="1" lang="zh-CN" altLang="en-US" dirty="0"/>
              <a:t>量子计算机是非确定性图灵机，其算法和计算复杂性完全不同。</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19</a:t>
            </a:fld>
            <a:endParaRPr lang="en-US" altLang="zh-CN"/>
          </a:p>
        </p:txBody>
      </p:sp>
    </p:spTree>
    <p:extLst>
      <p:ext uri="{BB962C8B-B14F-4D97-AF65-F5344CB8AC3E}">
        <p14:creationId xmlns:p14="http://schemas.microsoft.com/office/powerpoint/2010/main" val="3046108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为什么学习算法？</a:t>
            </a:r>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2</a:t>
            </a:fld>
            <a:endParaRPr lang="en-US" altLang="zh-CN"/>
          </a:p>
        </p:txBody>
      </p:sp>
      <p:sp>
        <p:nvSpPr>
          <p:cNvPr id="5" name="内容占位符 2"/>
          <p:cNvSpPr>
            <a:spLocks noGrp="1"/>
          </p:cNvSpPr>
          <p:nvPr>
            <p:ph idx="1"/>
          </p:nvPr>
        </p:nvSpPr>
        <p:spPr/>
        <p:txBody>
          <a:bodyPr/>
          <a:lstStyle/>
          <a:p>
            <a:pPr>
              <a:defRPr/>
            </a:pPr>
            <a:r>
              <a:rPr lang="zh-CN" altLang="en-US" sz="2800" dirty="0" smtClean="0"/>
              <a:t>有两种思想，就像摆放在天鹅绒上的宝石那样熠熠生辉，一个是微积分，另一个就是</a:t>
            </a:r>
            <a:r>
              <a:rPr lang="zh-CN" altLang="en-US" sz="2800" dirty="0" smtClean="0">
                <a:solidFill>
                  <a:srgbClr val="FF0000"/>
                </a:solidFill>
              </a:rPr>
              <a:t>算法</a:t>
            </a:r>
            <a:r>
              <a:rPr lang="zh-CN" altLang="en-US" sz="2800" dirty="0" smtClean="0"/>
              <a:t>。</a:t>
            </a:r>
            <a:endParaRPr lang="en-US" altLang="zh-CN" sz="2800" dirty="0" smtClean="0"/>
          </a:p>
          <a:p>
            <a:pPr>
              <a:defRPr/>
            </a:pPr>
            <a:r>
              <a:rPr lang="zh-CN" altLang="en-US" sz="2800" dirty="0" smtClean="0"/>
              <a:t>微积分以及在微积分基础上建立起来的数学分析体系造就了现代科学，而</a:t>
            </a:r>
            <a:r>
              <a:rPr lang="zh-CN" altLang="en-US" sz="2800" dirty="0" smtClean="0">
                <a:solidFill>
                  <a:srgbClr val="FF0000"/>
                </a:solidFill>
              </a:rPr>
              <a:t>算法则造就了现代世界</a:t>
            </a:r>
            <a:r>
              <a:rPr lang="zh-CN" altLang="en-US" sz="2800" dirty="0" smtClean="0"/>
              <a:t>。</a:t>
            </a:r>
            <a:endParaRPr lang="en-US" altLang="zh-CN" sz="2800" dirty="0" smtClean="0"/>
          </a:p>
          <a:p>
            <a:pPr marL="0" indent="0">
              <a:buFont typeface="Wingdings" panose="05000000000000000000" pitchFamily="2" charset="2"/>
              <a:buNone/>
              <a:defRPr/>
            </a:pPr>
            <a:endParaRPr lang="en-US" altLang="zh-CN" sz="2800" dirty="0" smtClean="0"/>
          </a:p>
          <a:p>
            <a:pPr algn="r">
              <a:buFont typeface="Wingdings" panose="05000000000000000000" pitchFamily="2" charset="2"/>
              <a:buNone/>
              <a:defRPr/>
            </a:pPr>
            <a:r>
              <a:rPr lang="en-US" altLang="zh-CN" sz="2800" dirty="0"/>
              <a:t>——《The advent of Algorithm》</a:t>
            </a:r>
          </a:p>
          <a:p>
            <a:pPr algn="r">
              <a:buFont typeface="Wingdings" panose="05000000000000000000" pitchFamily="2" charset="2"/>
              <a:buNone/>
              <a:defRPr/>
            </a:pPr>
            <a:r>
              <a:rPr lang="en-US" altLang="zh-CN" sz="2800" dirty="0"/>
              <a:t>David </a:t>
            </a:r>
            <a:r>
              <a:rPr lang="en-US" altLang="zh-CN" sz="2800" dirty="0" err="1"/>
              <a:t>Berlinski</a:t>
            </a:r>
            <a:endParaRPr lang="zh-CN" altLang="en-US" sz="2800" dirty="0"/>
          </a:p>
          <a:p>
            <a:pPr marL="0" indent="0">
              <a:buFont typeface="Wingdings" panose="05000000000000000000" pitchFamily="2" charset="2"/>
              <a:buNone/>
              <a:defRPr/>
            </a:pPr>
            <a:endParaRPr lang="en-US" altLang="zh-CN" sz="2800" dirty="0" smtClean="0"/>
          </a:p>
          <a:p>
            <a:pPr>
              <a:defRPr/>
            </a:pPr>
            <a:endParaRPr lang="en-US" altLang="zh-CN" sz="2800" dirty="0" smtClean="0"/>
          </a:p>
          <a:p>
            <a:pPr>
              <a:defRPr/>
            </a:pPr>
            <a:endParaRPr lang="zh-CN" altLang="en-US" sz="2800" dirty="0"/>
          </a:p>
        </p:txBody>
      </p:sp>
      <p:sp>
        <p:nvSpPr>
          <p:cNvPr id="6" name="圆角矩形标注 5"/>
          <p:cNvSpPr/>
          <p:nvPr/>
        </p:nvSpPr>
        <p:spPr>
          <a:xfrm>
            <a:off x="1199456" y="4149080"/>
            <a:ext cx="3888432" cy="720080"/>
          </a:xfrm>
          <a:prstGeom prst="wedgeRoundRectCallout">
            <a:avLst>
              <a:gd name="adj1" fmla="val 45299"/>
              <a:gd name="adj2" fmla="val -82816"/>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幼圆" panose="02010509060101010101" pitchFamily="49" charset="-122"/>
                <a:ea typeface="幼圆" panose="02010509060101010101" pitchFamily="49" charset="-122"/>
              </a:rPr>
              <a:t>外延：算法对世界的影响</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815689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几个典型的非数值计算问题</a:t>
            </a:r>
          </a:p>
        </p:txBody>
      </p:sp>
      <p:sp>
        <p:nvSpPr>
          <p:cNvPr id="3" name="内容占位符 2"/>
          <p:cNvSpPr>
            <a:spLocks noGrp="1"/>
          </p:cNvSpPr>
          <p:nvPr>
            <p:ph idx="1"/>
          </p:nvPr>
        </p:nvSpPr>
        <p:spPr/>
        <p:txBody>
          <a:bodyPr/>
          <a:lstStyle/>
          <a:p>
            <a:r>
              <a:rPr kumimoji="1" lang="zh-CN" altLang="en-US" dirty="0"/>
              <a:t>货郎担</a:t>
            </a:r>
            <a:r>
              <a:rPr kumimoji="1" lang="zh-CN" altLang="en-US" dirty="0" smtClean="0"/>
              <a:t>问题</a:t>
            </a:r>
            <a:endParaRPr kumimoji="1" lang="zh-CN" altLang="en-US" dirty="0"/>
          </a:p>
          <a:p>
            <a:r>
              <a:rPr kumimoji="1" lang="en-US" altLang="zh-CN" dirty="0"/>
              <a:t>n</a:t>
            </a:r>
            <a:r>
              <a:rPr kumimoji="1" lang="zh-CN" altLang="en-US" dirty="0"/>
              <a:t>皇后问题</a:t>
            </a:r>
          </a:p>
          <a:p>
            <a:r>
              <a:rPr kumimoji="1" lang="zh-CN" altLang="en-US" dirty="0"/>
              <a:t>背包</a:t>
            </a:r>
            <a:r>
              <a:rPr kumimoji="1" lang="zh-CN" altLang="en-US" dirty="0" smtClean="0"/>
              <a:t>问题</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20</a:t>
            </a:fld>
            <a:endParaRPr lang="en-US" altLang="zh-CN"/>
          </a:p>
        </p:txBody>
      </p:sp>
      <p:sp>
        <p:nvSpPr>
          <p:cNvPr id="5" name="内容占位符 2"/>
          <p:cNvSpPr txBox="1">
            <a:spLocks/>
          </p:cNvSpPr>
          <p:nvPr/>
        </p:nvSpPr>
        <p:spPr>
          <a:xfrm>
            <a:off x="4079776" y="1866900"/>
            <a:ext cx="7129400" cy="268667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rgbClr val="1E5293"/>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6858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11430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6002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20574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t> </a:t>
            </a:r>
            <a:r>
              <a:rPr kumimoji="1" lang="en-US" altLang="zh-CN" sz="2400" dirty="0" smtClean="0">
                <a:solidFill>
                  <a:srgbClr val="FF0000"/>
                </a:solidFill>
              </a:rPr>
              <a:t>[</a:t>
            </a:r>
            <a:r>
              <a:rPr kumimoji="1" lang="zh-CN" altLang="en-US" sz="2400" dirty="0" smtClean="0">
                <a:solidFill>
                  <a:srgbClr val="FF0000"/>
                </a:solidFill>
              </a:rPr>
              <a:t>动态规划</a:t>
            </a:r>
            <a:r>
              <a:rPr kumimoji="1" lang="en-US" altLang="zh-CN" sz="2400" dirty="0" smtClean="0">
                <a:solidFill>
                  <a:srgbClr val="FF0000"/>
                </a:solidFill>
              </a:rPr>
              <a:t>] </a:t>
            </a:r>
            <a:r>
              <a:rPr kumimoji="1" lang="zh-CN" altLang="en-US" sz="2400" dirty="0" smtClean="0"/>
              <a:t>设有</a:t>
            </a:r>
            <a:r>
              <a:rPr kumimoji="1" lang="en-US" altLang="zh-CN" sz="2400" dirty="0" smtClean="0"/>
              <a:t>n</a:t>
            </a:r>
            <a:r>
              <a:rPr kumimoji="1" lang="zh-CN" altLang="en-US" sz="2400" dirty="0" smtClean="0"/>
              <a:t>个城市，已知任意两城市间之距离，</a:t>
            </a:r>
            <a:r>
              <a:rPr kumimoji="1" lang="zh-CN" altLang="en-US" sz="2400" smtClean="0"/>
              <a:t>现有一售货员</a:t>
            </a:r>
            <a:r>
              <a:rPr kumimoji="1" lang="zh-CN" altLang="en-US" sz="2400" dirty="0" smtClean="0"/>
              <a:t>想从某一城市出发巡回经过每一城市（且每城市只经过一次），最后又回到出发点，问如何找一条最短路径。试一试求出最短路径。</a:t>
            </a:r>
            <a:endParaRPr lang="zh-CN" altLang="en-US" sz="2400" dirty="0"/>
          </a:p>
        </p:txBody>
      </p:sp>
      <p:cxnSp>
        <p:nvCxnSpPr>
          <p:cNvPr id="7" name="直接箭头连接符 6"/>
          <p:cNvCxnSpPr/>
          <p:nvPr/>
        </p:nvCxnSpPr>
        <p:spPr>
          <a:xfrm flipH="1">
            <a:off x="2999656" y="2132856"/>
            <a:ext cx="10081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480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几个典型的非数值计算问题</a:t>
            </a:r>
          </a:p>
        </p:txBody>
      </p:sp>
      <p:sp>
        <p:nvSpPr>
          <p:cNvPr id="3" name="内容占位符 2"/>
          <p:cNvSpPr>
            <a:spLocks noGrp="1"/>
          </p:cNvSpPr>
          <p:nvPr>
            <p:ph idx="1"/>
          </p:nvPr>
        </p:nvSpPr>
        <p:spPr/>
        <p:txBody>
          <a:bodyPr/>
          <a:lstStyle/>
          <a:p>
            <a:r>
              <a:rPr kumimoji="1" lang="zh-CN" altLang="en-US" dirty="0"/>
              <a:t>货郎担问题</a:t>
            </a:r>
          </a:p>
          <a:p>
            <a:r>
              <a:rPr kumimoji="1" lang="en-US" altLang="zh-CN" dirty="0" smtClean="0"/>
              <a:t>n</a:t>
            </a:r>
            <a:r>
              <a:rPr kumimoji="1" lang="zh-CN" altLang="en-US" dirty="0"/>
              <a:t>皇后问题</a:t>
            </a:r>
          </a:p>
          <a:p>
            <a:r>
              <a:rPr kumimoji="1" lang="zh-CN" altLang="en-US" dirty="0"/>
              <a:t>背包</a:t>
            </a:r>
            <a:r>
              <a:rPr kumimoji="1" lang="zh-CN" altLang="en-US" dirty="0" smtClean="0"/>
              <a:t>问题</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21</a:t>
            </a:fld>
            <a:endParaRPr lang="en-US" altLang="zh-CN" dirty="0"/>
          </a:p>
        </p:txBody>
      </p:sp>
      <p:sp>
        <p:nvSpPr>
          <p:cNvPr id="5" name="内容占位符 2"/>
          <p:cNvSpPr txBox="1">
            <a:spLocks/>
          </p:cNvSpPr>
          <p:nvPr/>
        </p:nvSpPr>
        <p:spPr>
          <a:xfrm>
            <a:off x="4007768" y="2420888"/>
            <a:ext cx="7283465" cy="351900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rgbClr val="1E5293"/>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6858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11430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6002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20574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solidFill>
                  <a:srgbClr val="FF0000"/>
                </a:solidFill>
              </a:rPr>
              <a:t> [</a:t>
            </a:r>
            <a:r>
              <a:rPr kumimoji="1" lang="zh-CN" altLang="en-US" sz="2400" dirty="0">
                <a:solidFill>
                  <a:srgbClr val="FF0000"/>
                </a:solidFill>
              </a:rPr>
              <a:t>回溯法</a:t>
            </a:r>
            <a:r>
              <a:rPr kumimoji="1" lang="en-US" altLang="zh-CN" sz="2400" dirty="0">
                <a:solidFill>
                  <a:srgbClr val="FF0000"/>
                </a:solidFill>
              </a:rPr>
              <a:t>] </a:t>
            </a:r>
            <a:r>
              <a:rPr kumimoji="1" lang="zh-CN" altLang="en-US" sz="2400" dirty="0" smtClean="0"/>
              <a:t>高斯</a:t>
            </a:r>
            <a:r>
              <a:rPr kumimoji="1" lang="en-US" altLang="zh-CN" sz="2400" dirty="0"/>
              <a:t>1850</a:t>
            </a:r>
            <a:r>
              <a:rPr kumimoji="1" lang="zh-CN" altLang="en-US" sz="2400" dirty="0" smtClean="0"/>
              <a:t>年： </a:t>
            </a:r>
            <a:r>
              <a:rPr kumimoji="1" lang="zh-CN" altLang="en-US" sz="2400" dirty="0"/>
              <a:t>国际象棋中的“皇后”在横向、竖向、和斜向都能走步和吃子</a:t>
            </a:r>
            <a:r>
              <a:rPr kumimoji="1" lang="zh-CN" altLang="en-US" sz="2400" dirty="0" smtClean="0"/>
              <a:t>，在</a:t>
            </a:r>
            <a:r>
              <a:rPr kumimoji="1" lang="en-US" altLang="zh-CN" sz="2400" dirty="0" err="1"/>
              <a:t>n×n</a:t>
            </a:r>
            <a:r>
              <a:rPr kumimoji="1" lang="en-US" altLang="zh-CN" sz="2400" dirty="0"/>
              <a:t> </a:t>
            </a:r>
            <a:r>
              <a:rPr kumimoji="1" lang="zh-CN" altLang="en-US" sz="2400" dirty="0"/>
              <a:t>格的棋盘上如何能摆上</a:t>
            </a:r>
            <a:r>
              <a:rPr kumimoji="1" lang="en-US" altLang="zh-CN" sz="2400" dirty="0"/>
              <a:t>n</a:t>
            </a:r>
            <a:r>
              <a:rPr kumimoji="1" lang="zh-CN" altLang="en-US" sz="2400" dirty="0"/>
              <a:t>个皇后而使她们都不能互相吃。</a:t>
            </a:r>
          </a:p>
          <a:p>
            <a:pPr lvl="1"/>
            <a:r>
              <a:rPr kumimoji="1" lang="zh-CN" altLang="en-US" dirty="0"/>
              <a:t>当</a:t>
            </a:r>
            <a:r>
              <a:rPr kumimoji="1" lang="en-US" altLang="zh-CN" dirty="0"/>
              <a:t>n</a:t>
            </a:r>
            <a:r>
              <a:rPr kumimoji="1" lang="zh-CN" altLang="en-US" dirty="0"/>
              <a:t>很大时，问题很难。</a:t>
            </a:r>
          </a:p>
          <a:p>
            <a:pPr lvl="1"/>
            <a:r>
              <a:rPr kumimoji="1" lang="en-US" altLang="zh-CN" dirty="0" smtClean="0"/>
              <a:t>n=8</a:t>
            </a:r>
            <a:r>
              <a:rPr kumimoji="1" lang="zh-CN" altLang="en-US" dirty="0" smtClean="0"/>
              <a:t>时，共有</a:t>
            </a:r>
            <a:r>
              <a:rPr kumimoji="1" lang="en-US" altLang="zh-CN" dirty="0"/>
              <a:t>92</a:t>
            </a:r>
            <a:r>
              <a:rPr kumimoji="1" lang="zh-CN" altLang="en-US" dirty="0"/>
              <a:t>种解，但只有</a:t>
            </a:r>
            <a:r>
              <a:rPr kumimoji="1" lang="en-US" altLang="zh-CN" dirty="0"/>
              <a:t>12</a:t>
            </a:r>
            <a:r>
              <a:rPr kumimoji="1" lang="zh-CN" altLang="en-US" dirty="0"/>
              <a:t>种是独立的，其余</a:t>
            </a:r>
            <a:r>
              <a:rPr kumimoji="1" lang="zh-CN" altLang="en-US" dirty="0" smtClean="0"/>
              <a:t>的由</a:t>
            </a:r>
            <a:r>
              <a:rPr kumimoji="1" lang="zh-CN" altLang="en-US" dirty="0"/>
              <a:t>这</a:t>
            </a:r>
            <a:r>
              <a:rPr kumimoji="1" lang="en-US" altLang="zh-CN" dirty="0"/>
              <a:t>12</a:t>
            </a:r>
            <a:r>
              <a:rPr kumimoji="1" lang="zh-CN" altLang="en-US" dirty="0"/>
              <a:t>种利用对称性或旋转而得到</a:t>
            </a:r>
            <a:r>
              <a:rPr kumimoji="1" lang="zh-CN" altLang="en-US" dirty="0" smtClean="0"/>
              <a:t>。</a:t>
            </a:r>
            <a:endParaRPr kumimoji="1" lang="zh-CN" altLang="en-US" dirty="0"/>
          </a:p>
        </p:txBody>
      </p:sp>
      <p:cxnSp>
        <p:nvCxnSpPr>
          <p:cNvPr id="7" name="直接箭头连接符 6"/>
          <p:cNvCxnSpPr/>
          <p:nvPr/>
        </p:nvCxnSpPr>
        <p:spPr>
          <a:xfrm flipH="1">
            <a:off x="2855640" y="2708920"/>
            <a:ext cx="10801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681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几个典型的非数值计算问题</a:t>
            </a:r>
          </a:p>
        </p:txBody>
      </p:sp>
      <p:sp>
        <p:nvSpPr>
          <p:cNvPr id="3" name="内容占位符 2"/>
          <p:cNvSpPr>
            <a:spLocks noGrp="1"/>
          </p:cNvSpPr>
          <p:nvPr>
            <p:ph idx="1"/>
          </p:nvPr>
        </p:nvSpPr>
        <p:spPr/>
        <p:txBody>
          <a:bodyPr/>
          <a:lstStyle/>
          <a:p>
            <a:r>
              <a:rPr kumimoji="1" lang="zh-CN" altLang="en-US" dirty="0"/>
              <a:t>货郎担问题</a:t>
            </a:r>
          </a:p>
          <a:p>
            <a:r>
              <a:rPr kumimoji="1" lang="en-US" altLang="zh-CN" dirty="0" smtClean="0"/>
              <a:t>n</a:t>
            </a:r>
            <a:r>
              <a:rPr kumimoji="1" lang="zh-CN" altLang="en-US" dirty="0"/>
              <a:t>皇后问题</a:t>
            </a:r>
          </a:p>
          <a:p>
            <a:r>
              <a:rPr kumimoji="1" lang="zh-CN" altLang="en-US" dirty="0"/>
              <a:t>背包</a:t>
            </a:r>
            <a:r>
              <a:rPr kumimoji="1" lang="zh-CN" altLang="en-US" dirty="0" smtClean="0"/>
              <a:t>问题</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22</a:t>
            </a:fld>
            <a:endParaRPr lang="en-US" altLang="zh-CN"/>
          </a:p>
        </p:txBody>
      </p:sp>
      <p:sp>
        <p:nvSpPr>
          <p:cNvPr id="5" name="内容占位符 2"/>
          <p:cNvSpPr txBox="1">
            <a:spLocks/>
          </p:cNvSpPr>
          <p:nvPr/>
        </p:nvSpPr>
        <p:spPr>
          <a:xfrm>
            <a:off x="3704411" y="2996952"/>
            <a:ext cx="7632848" cy="266429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rgbClr val="1E5293"/>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6858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11430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6002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2057400" indent="-228600" algn="l" defTabSz="914400" rtl="0" eaLnBrk="1" latinLnBrk="0" hangingPunct="1">
              <a:lnSpc>
                <a:spcPct val="110000"/>
              </a:lnSpc>
              <a:spcBef>
                <a:spcPts val="500"/>
              </a:spcBef>
              <a:buClr>
                <a:schemeClr val="accent1">
                  <a:lumMod val="60000"/>
                  <a:lumOff val="40000"/>
                </a:schemeClr>
              </a:buClr>
              <a:buSzPct val="70000"/>
              <a:buFont typeface="Wingdings" panose="05000000000000000000" pitchFamily="2" charset="2"/>
              <a:buChar char="l"/>
              <a:defRPr sz="24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smtClean="0"/>
              <a:t>有三种物品，物品</a:t>
            </a:r>
            <a:r>
              <a:rPr kumimoji="1" lang="en-US" altLang="zh-CN" sz="2400" dirty="0"/>
              <a:t>1</a:t>
            </a:r>
            <a:r>
              <a:rPr kumimoji="1" lang="zh-CN" altLang="en-US" sz="2400" dirty="0"/>
              <a:t>重</a:t>
            </a:r>
            <a:r>
              <a:rPr kumimoji="1" lang="en-US" altLang="zh-CN" sz="2400" dirty="0"/>
              <a:t>10</a:t>
            </a:r>
            <a:r>
              <a:rPr kumimoji="1" lang="zh-CN" altLang="en-US" sz="2400" dirty="0"/>
              <a:t>千克，价值</a:t>
            </a:r>
            <a:r>
              <a:rPr kumimoji="1" lang="en-US" altLang="zh-CN" sz="2400" dirty="0"/>
              <a:t>60</a:t>
            </a:r>
            <a:r>
              <a:rPr kumimoji="1" lang="zh-CN" altLang="en-US" sz="2400" dirty="0"/>
              <a:t>元；物品</a:t>
            </a:r>
            <a:r>
              <a:rPr kumimoji="1" lang="en-US" altLang="zh-CN" sz="2400" dirty="0"/>
              <a:t>2</a:t>
            </a:r>
            <a:r>
              <a:rPr kumimoji="1" lang="zh-CN" altLang="en-US" sz="2400" dirty="0"/>
              <a:t>重</a:t>
            </a:r>
            <a:r>
              <a:rPr kumimoji="1" lang="en-US" altLang="zh-CN" sz="2400" dirty="0"/>
              <a:t>20</a:t>
            </a:r>
            <a:r>
              <a:rPr kumimoji="1" lang="zh-CN" altLang="en-US" sz="2400" dirty="0"/>
              <a:t>千克，价值</a:t>
            </a:r>
            <a:r>
              <a:rPr kumimoji="1" lang="en-US" altLang="zh-CN" sz="2400" dirty="0"/>
              <a:t>100</a:t>
            </a:r>
            <a:r>
              <a:rPr kumimoji="1" lang="zh-CN" altLang="en-US" sz="2400" dirty="0"/>
              <a:t>元；物品</a:t>
            </a:r>
            <a:r>
              <a:rPr kumimoji="1" lang="en-US" altLang="zh-CN" sz="2400" dirty="0"/>
              <a:t>3</a:t>
            </a:r>
            <a:r>
              <a:rPr kumimoji="1" lang="zh-CN" altLang="en-US" sz="2400" dirty="0"/>
              <a:t>重</a:t>
            </a:r>
            <a:r>
              <a:rPr kumimoji="1" lang="en-US" altLang="zh-CN" sz="2400" dirty="0"/>
              <a:t>30</a:t>
            </a:r>
            <a:r>
              <a:rPr kumimoji="1" lang="zh-CN" altLang="en-US" sz="2400" dirty="0"/>
              <a:t>千克，价值</a:t>
            </a:r>
            <a:r>
              <a:rPr kumimoji="1" lang="en-US" altLang="zh-CN" sz="2400" dirty="0"/>
              <a:t>120</a:t>
            </a:r>
            <a:r>
              <a:rPr kumimoji="1" lang="zh-CN" altLang="en-US" sz="2400" dirty="0"/>
              <a:t>元</a:t>
            </a:r>
            <a:r>
              <a:rPr kumimoji="1" lang="zh-CN" altLang="en-US" sz="2400" dirty="0" smtClean="0"/>
              <a:t>。要从中</a:t>
            </a:r>
            <a:r>
              <a:rPr kumimoji="1" lang="zh-CN" altLang="en-US" sz="2400" dirty="0"/>
              <a:t>选取不超过</a:t>
            </a:r>
            <a:r>
              <a:rPr kumimoji="1" lang="en-US" altLang="zh-CN" sz="2400" dirty="0"/>
              <a:t>50</a:t>
            </a:r>
            <a:r>
              <a:rPr kumimoji="1" lang="zh-CN" altLang="en-US" sz="2400" dirty="0"/>
              <a:t>公斤</a:t>
            </a:r>
            <a:r>
              <a:rPr kumimoji="1" lang="zh-CN" altLang="en-US" sz="2400" dirty="0" smtClean="0"/>
              <a:t>重的物品，且总</a:t>
            </a:r>
            <a:r>
              <a:rPr kumimoji="1" lang="zh-CN" altLang="en-US" sz="2400" dirty="0"/>
              <a:t>价值最大。</a:t>
            </a:r>
          </a:p>
          <a:p>
            <a:pPr lvl="1"/>
            <a:r>
              <a:rPr kumimoji="1" lang="en-US" altLang="zh-CN" dirty="0">
                <a:solidFill>
                  <a:srgbClr val="FF0000"/>
                </a:solidFill>
              </a:rPr>
              <a:t>[</a:t>
            </a:r>
            <a:r>
              <a:rPr kumimoji="1" lang="zh-CN" altLang="en-US" dirty="0">
                <a:solidFill>
                  <a:srgbClr val="FF0000"/>
                </a:solidFill>
              </a:rPr>
              <a:t>动态规划</a:t>
            </a:r>
            <a:r>
              <a:rPr kumimoji="1" lang="en-US" altLang="zh-CN" dirty="0">
                <a:solidFill>
                  <a:srgbClr val="FF0000"/>
                </a:solidFill>
              </a:rPr>
              <a:t>]</a:t>
            </a:r>
            <a:r>
              <a:rPr kumimoji="1" lang="zh-CN" altLang="en-US" dirty="0"/>
              <a:t>物品不可分割的前提下，求总价值最大。</a:t>
            </a:r>
          </a:p>
          <a:p>
            <a:pPr lvl="1"/>
            <a:r>
              <a:rPr kumimoji="1" lang="en-US" altLang="zh-CN" dirty="0">
                <a:solidFill>
                  <a:srgbClr val="FF0000"/>
                </a:solidFill>
              </a:rPr>
              <a:t>[</a:t>
            </a:r>
            <a:r>
              <a:rPr kumimoji="1" lang="zh-CN" altLang="en-US" dirty="0">
                <a:solidFill>
                  <a:srgbClr val="FF0000"/>
                </a:solidFill>
              </a:rPr>
              <a:t>贪心算法</a:t>
            </a:r>
            <a:r>
              <a:rPr kumimoji="1" lang="en-US" altLang="zh-CN" dirty="0">
                <a:solidFill>
                  <a:srgbClr val="FF0000"/>
                </a:solidFill>
              </a:rPr>
              <a:t>]</a:t>
            </a:r>
            <a:r>
              <a:rPr kumimoji="1" lang="zh-CN" altLang="en-US" dirty="0"/>
              <a:t>物品可以分割的前提下，求总价值最大。</a:t>
            </a:r>
          </a:p>
        </p:txBody>
      </p:sp>
      <p:cxnSp>
        <p:nvCxnSpPr>
          <p:cNvPr id="7" name="直接箭头连接符 6"/>
          <p:cNvCxnSpPr/>
          <p:nvPr/>
        </p:nvCxnSpPr>
        <p:spPr>
          <a:xfrm flipH="1">
            <a:off x="2711624" y="3284984"/>
            <a:ext cx="93610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004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进入</a:t>
            </a:r>
            <a:r>
              <a:rPr lang="zh-CN" altLang="en-US" dirty="0" smtClean="0"/>
              <a:t>课程之前，还希望你知道</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三位计算机科学家的贡献</a:t>
            </a:r>
            <a:endParaRPr lang="en-US" altLang="zh-CN" sz="2400" dirty="0" smtClean="0"/>
          </a:p>
          <a:p>
            <a:pPr lvl="1"/>
            <a:r>
              <a:rPr lang="zh-CN" altLang="en-US" dirty="0"/>
              <a:t>阿兰</a:t>
            </a:r>
            <a:r>
              <a:rPr lang="en-US" altLang="zh-CN" dirty="0"/>
              <a:t>·</a:t>
            </a:r>
            <a:r>
              <a:rPr lang="zh-CN" altLang="en-US" dirty="0"/>
              <a:t>麦席森</a:t>
            </a:r>
            <a:r>
              <a:rPr lang="en-US" altLang="zh-CN" dirty="0"/>
              <a:t>·</a:t>
            </a:r>
            <a:r>
              <a:rPr lang="zh-CN" altLang="en-US" dirty="0" smtClean="0"/>
              <a:t>图灵 </a:t>
            </a:r>
            <a:r>
              <a:rPr lang="en-US" altLang="zh-CN" dirty="0" smtClean="0"/>
              <a:t>( Alan </a:t>
            </a:r>
            <a:r>
              <a:rPr lang="en-US" altLang="zh-CN" dirty="0" err="1"/>
              <a:t>Mathison</a:t>
            </a:r>
            <a:r>
              <a:rPr lang="en-US" altLang="zh-CN" dirty="0"/>
              <a:t> </a:t>
            </a:r>
            <a:r>
              <a:rPr lang="en-US" altLang="zh-CN" dirty="0" smtClean="0"/>
              <a:t>Turing</a:t>
            </a:r>
            <a:r>
              <a:rPr lang="zh-CN" altLang="en-US" dirty="0" smtClean="0"/>
              <a:t>）</a:t>
            </a:r>
            <a:endParaRPr lang="en-US" altLang="zh-CN" dirty="0" smtClean="0"/>
          </a:p>
          <a:p>
            <a:pPr lvl="1"/>
            <a:r>
              <a:rPr lang="zh-CN" altLang="en-US" dirty="0" smtClean="0"/>
              <a:t>唐</a:t>
            </a:r>
            <a:r>
              <a:rPr lang="zh-CN" altLang="en-US" dirty="0"/>
              <a:t>纳德</a:t>
            </a:r>
            <a:r>
              <a:rPr lang="en-US" altLang="zh-CN" dirty="0"/>
              <a:t>·</a:t>
            </a:r>
            <a:r>
              <a:rPr lang="zh-CN" altLang="en-US" dirty="0" smtClean="0"/>
              <a:t>克努特 </a:t>
            </a:r>
            <a:r>
              <a:rPr lang="en-US" altLang="zh-CN" dirty="0" smtClean="0"/>
              <a:t>( Donald Ervin Knuth</a:t>
            </a:r>
            <a:r>
              <a:rPr lang="zh-CN" altLang="en-US" dirty="0" smtClean="0"/>
              <a:t>）</a:t>
            </a:r>
            <a:endParaRPr lang="en-US" altLang="zh-CN" dirty="0" smtClean="0"/>
          </a:p>
          <a:p>
            <a:pPr lvl="1"/>
            <a:r>
              <a:rPr lang="zh-CN" altLang="en-US" dirty="0"/>
              <a:t>姚期</a:t>
            </a:r>
            <a:r>
              <a:rPr lang="zh-CN" altLang="en-US" dirty="0" smtClean="0"/>
              <a:t>智 </a:t>
            </a:r>
            <a:r>
              <a:rPr lang="en-US" altLang="zh-CN" dirty="0" smtClean="0"/>
              <a:t>(</a:t>
            </a:r>
            <a:r>
              <a:rPr lang="en-US" altLang="zh-CN" dirty="0"/>
              <a:t>Andrew Chi-</a:t>
            </a:r>
            <a:r>
              <a:rPr lang="en-US" altLang="zh-CN" dirty="0" err="1"/>
              <a:t>Chih</a:t>
            </a:r>
            <a:r>
              <a:rPr lang="en-US" altLang="zh-CN" dirty="0"/>
              <a:t> Yao)</a:t>
            </a:r>
          </a:p>
          <a:p>
            <a:pPr lvl="1"/>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23</a:t>
            </a:fld>
            <a:endParaRPr lang="en-US" altLang="zh-CN"/>
          </a:p>
        </p:txBody>
      </p:sp>
      <p:pic>
        <p:nvPicPr>
          <p:cNvPr id="5" name="Picture 6" descr="3bc6f750ddbea46c1138c2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3933056"/>
            <a:ext cx="1603136" cy="1714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e82673117c37b32eac4af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426" y="3890125"/>
            <a:ext cx="1268027" cy="17385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姚期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3909129"/>
            <a:ext cx="1267421" cy="170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053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 章 结 束</a:t>
            </a:r>
            <a:endParaRPr lang="zh-CN" altLang="en-US" dirty="0">
              <a:solidFill>
                <a:srgbClr val="FF0000"/>
              </a:solidFill>
            </a:endParaRPr>
          </a:p>
        </p:txBody>
      </p:sp>
      <p:sp>
        <p:nvSpPr>
          <p:cNvPr id="3" name="灯片编号占位符 2"/>
          <p:cNvSpPr>
            <a:spLocks noGrp="1"/>
          </p:cNvSpPr>
          <p:nvPr>
            <p:ph type="sldNum" sz="quarter" idx="11"/>
          </p:nvPr>
        </p:nvSpPr>
        <p:spPr/>
        <p:txBody>
          <a:bodyPr/>
          <a:lstStyle/>
          <a:p>
            <a:pPr>
              <a:defRPr/>
            </a:pPr>
            <a:fld id="{C2224BEA-3C3F-4596-8550-1ADD053AC372}" type="slidenum">
              <a:rPr lang="en-US" altLang="zh-CN" smtClean="0"/>
              <a:pPr>
                <a:defRPr/>
              </a:pPr>
              <a:t>24</a:t>
            </a:fld>
            <a:endParaRPr lang="en-US" altLang="zh-CN"/>
          </a:p>
        </p:txBody>
      </p:sp>
    </p:spTree>
    <p:extLst>
      <p:ext uri="{BB962C8B-B14F-4D97-AF65-F5344CB8AC3E}">
        <p14:creationId xmlns:p14="http://schemas.microsoft.com/office/powerpoint/2010/main" val="707189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为什么学习算法？</a:t>
            </a:r>
          </a:p>
        </p:txBody>
      </p:sp>
      <p:sp>
        <p:nvSpPr>
          <p:cNvPr id="3" name="内容占位符 2"/>
          <p:cNvSpPr>
            <a:spLocks noGrp="1"/>
          </p:cNvSpPr>
          <p:nvPr>
            <p:ph idx="1"/>
          </p:nvPr>
        </p:nvSpPr>
        <p:spPr>
          <a:xfrm>
            <a:off x="838200" y="1825625"/>
            <a:ext cx="10370368" cy="4351338"/>
          </a:xfrm>
        </p:spPr>
        <p:txBody>
          <a:bodyPr/>
          <a:lstStyle/>
          <a:p>
            <a:r>
              <a:rPr lang="zh-CN" altLang="en-US" dirty="0"/>
              <a:t>算法不只是计算机科学的一个分支，</a:t>
            </a:r>
            <a:r>
              <a:rPr lang="zh-CN" altLang="en-US" u="sng" dirty="0">
                <a:solidFill>
                  <a:srgbClr val="FF0000"/>
                </a:solidFill>
              </a:rPr>
              <a:t>它是计算机科学的核心</a:t>
            </a:r>
            <a:r>
              <a:rPr lang="zh-CN" altLang="en-US" dirty="0"/>
              <a:t>。而且，可以毫不夸张地说，它与绝大多数科学、商业和技术都密切相关。</a:t>
            </a:r>
            <a:endParaRPr lang="en-US" altLang="zh-CN" dirty="0"/>
          </a:p>
          <a:p>
            <a:pPr algn="r">
              <a:buNone/>
            </a:pPr>
            <a:endParaRPr lang="en-US" altLang="zh-CN" dirty="0"/>
          </a:p>
          <a:p>
            <a:pPr algn="r">
              <a:buNone/>
            </a:pPr>
            <a:r>
              <a:rPr lang="en-US" altLang="zh-CN" dirty="0"/>
              <a:t>——</a:t>
            </a:r>
            <a:r>
              <a:rPr lang="zh-CN" altLang="en-US" dirty="0"/>
              <a:t>“</a:t>
            </a:r>
            <a:r>
              <a:rPr lang="en-US" altLang="zh-CN" dirty="0" err="1"/>
              <a:t>Algorithmics</a:t>
            </a:r>
            <a:r>
              <a:rPr lang="en-US" altLang="zh-CN" dirty="0"/>
              <a:t>: the spirit of computing</a:t>
            </a:r>
            <a:r>
              <a:rPr lang="zh-CN" altLang="en-US" dirty="0"/>
              <a:t>”</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3</a:t>
            </a:fld>
            <a:endParaRPr lang="en-US" altLang="zh-CN"/>
          </a:p>
        </p:txBody>
      </p:sp>
      <p:sp>
        <p:nvSpPr>
          <p:cNvPr id="5" name="圆角矩形标注 4"/>
          <p:cNvSpPr/>
          <p:nvPr/>
        </p:nvSpPr>
        <p:spPr>
          <a:xfrm>
            <a:off x="5231904" y="646130"/>
            <a:ext cx="4248472" cy="720080"/>
          </a:xfrm>
          <a:prstGeom prst="wedgeRoundRectCallout">
            <a:avLst>
              <a:gd name="adj1" fmla="val 45299"/>
              <a:gd name="adj2" fmla="val 85685"/>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幼圆" panose="02010509060101010101" pitchFamily="49" charset="-122"/>
                <a:ea typeface="幼圆" panose="02010509060101010101" pitchFamily="49" charset="-122"/>
              </a:rPr>
              <a:t>内核：算法在专业中的地位</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205652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为什么学习算法？</a:t>
            </a:r>
          </a:p>
        </p:txBody>
      </p:sp>
      <p:sp>
        <p:nvSpPr>
          <p:cNvPr id="3" name="内容占位符 2"/>
          <p:cNvSpPr>
            <a:spLocks noGrp="1"/>
          </p:cNvSpPr>
          <p:nvPr>
            <p:ph idx="1"/>
          </p:nvPr>
        </p:nvSpPr>
        <p:spPr/>
        <p:txBody>
          <a:bodyPr/>
          <a:lstStyle/>
          <a:p>
            <a:r>
              <a:rPr lang="zh-CN" altLang="en-US" dirty="0"/>
              <a:t>受过良好训练的计算机科学家知道怎样处理算法：如何构造算法、操作算法、理解算法、分析算法。</a:t>
            </a:r>
            <a:endParaRPr lang="en-US" altLang="zh-CN" dirty="0"/>
          </a:p>
          <a:p>
            <a:r>
              <a:rPr lang="zh-CN" altLang="en-US" dirty="0"/>
              <a:t>这些知识远不止为了写出良好的计算机程序而准备的。算法是一种一般性的职能工具，它必定有助于我们对其他学科的理解，不管是化学、语言学、音乐，还是其他学科</a:t>
            </a:r>
            <a:r>
              <a:rPr lang="zh-CN" altLang="en-US" dirty="0" smtClean="0"/>
              <a:t>。</a:t>
            </a:r>
            <a:endParaRPr lang="en-US" altLang="zh-CN" dirty="0" smtClean="0"/>
          </a:p>
          <a:p>
            <a:pPr marL="0" indent="0" algn="r">
              <a:buNone/>
            </a:pPr>
            <a:r>
              <a:rPr lang="en-US" altLang="zh-CN" dirty="0"/>
              <a:t>——Donald Knuth</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4</a:t>
            </a:fld>
            <a:endParaRPr lang="en-US" altLang="zh-CN" dirty="0"/>
          </a:p>
        </p:txBody>
      </p:sp>
      <p:sp>
        <p:nvSpPr>
          <p:cNvPr id="5" name="圆角矩形标注 4"/>
          <p:cNvSpPr/>
          <p:nvPr/>
        </p:nvSpPr>
        <p:spPr>
          <a:xfrm>
            <a:off x="4151784" y="4581128"/>
            <a:ext cx="3240360" cy="720080"/>
          </a:xfrm>
          <a:prstGeom prst="wedgeRoundRectCallout">
            <a:avLst>
              <a:gd name="adj1" fmla="val -47634"/>
              <a:gd name="adj2" fmla="val -64501"/>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幼圆" panose="02010509060101010101" pitchFamily="49" charset="-122"/>
                <a:ea typeface="幼圆" panose="02010509060101010101" pitchFamily="49" charset="-122"/>
              </a:rPr>
              <a:t>算法对学习者的影响</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960061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发展</a:t>
            </a:r>
            <a:r>
              <a:rPr lang="zh-CN" altLang="en-US" dirty="0"/>
              <a:t>历史</a:t>
            </a:r>
          </a:p>
        </p:txBody>
      </p:sp>
      <p:sp>
        <p:nvSpPr>
          <p:cNvPr id="3" name="内容占位符 2"/>
          <p:cNvSpPr>
            <a:spLocks noGrp="1"/>
          </p:cNvSpPr>
          <p:nvPr>
            <p:ph idx="1"/>
          </p:nvPr>
        </p:nvSpPr>
        <p:spPr>
          <a:xfrm>
            <a:off x="836340" y="1690688"/>
            <a:ext cx="10515600" cy="4351338"/>
          </a:xfrm>
        </p:spPr>
        <p:txBody>
          <a:bodyPr>
            <a:normAutofit/>
          </a:bodyPr>
          <a:lstStyle/>
          <a:p>
            <a:pPr>
              <a:lnSpc>
                <a:spcPct val="120000"/>
              </a:lnSpc>
              <a:spcBef>
                <a:spcPct val="0"/>
              </a:spcBef>
            </a:pPr>
            <a:r>
              <a:rPr lang="en-US" altLang="zh-CN" dirty="0"/>
              <a:t> </a:t>
            </a:r>
            <a:r>
              <a:rPr lang="en-US" altLang="zh-CN" dirty="0" err="1">
                <a:latin typeface="Comic Sans MS" panose="030F0702030302020204" pitchFamily="66" charset="0"/>
              </a:rPr>
              <a:t>D.Knuth</a:t>
            </a:r>
            <a:r>
              <a:rPr lang="en-US" altLang="zh-CN" dirty="0">
                <a:latin typeface="Times New Roman" panose="02020603050405020304" pitchFamily="18" charset="0"/>
              </a:rPr>
              <a:t> </a:t>
            </a:r>
            <a:endParaRPr lang="en-US" altLang="zh-CN" dirty="0">
              <a:latin typeface="宋体" panose="02010600030101010101" pitchFamily="2" charset="-122"/>
            </a:endParaRPr>
          </a:p>
          <a:p>
            <a:pPr>
              <a:lnSpc>
                <a:spcPct val="120000"/>
              </a:lnSpc>
              <a:spcBef>
                <a:spcPct val="0"/>
              </a:spcBef>
              <a:buNone/>
            </a:pPr>
            <a:r>
              <a:rPr lang="en-US" altLang="zh-CN" dirty="0">
                <a:latin typeface="Times New Roman" panose="02020603050405020304" pitchFamily="18" charset="0"/>
              </a:rPr>
              <a:t>     </a:t>
            </a:r>
            <a:r>
              <a:rPr lang="en-US" altLang="zh-CN" dirty="0" smtClean="0"/>
              <a:t>The </a:t>
            </a:r>
            <a:r>
              <a:rPr lang="en-US" altLang="zh-CN" dirty="0"/>
              <a:t>Art of Computer </a:t>
            </a:r>
            <a:r>
              <a:rPr lang="en-US" altLang="zh-CN" dirty="0" smtClean="0"/>
              <a:t>Programming</a:t>
            </a:r>
            <a:endParaRPr lang="en-US" altLang="zh-CN" dirty="0"/>
          </a:p>
          <a:p>
            <a:pPr>
              <a:lnSpc>
                <a:spcPct val="160000"/>
              </a:lnSpc>
              <a:spcBef>
                <a:spcPct val="0"/>
              </a:spcBef>
            </a:pPr>
            <a:r>
              <a:rPr lang="en-US" altLang="zh-CN" dirty="0" err="1">
                <a:latin typeface="Comic Sans MS" panose="030F0702030302020204" pitchFamily="66" charset="0"/>
              </a:rPr>
              <a:t>A.V.Aho</a:t>
            </a:r>
            <a:r>
              <a:rPr lang="en-US" altLang="zh-CN" dirty="0">
                <a:latin typeface="Comic Sans MS" panose="030F0702030302020204" pitchFamily="66" charset="0"/>
              </a:rPr>
              <a:t> </a:t>
            </a:r>
            <a:r>
              <a:rPr lang="en-US" altLang="zh-CN" dirty="0">
                <a:latin typeface="Times New Roman" panose="02020603050405020304" pitchFamily="18" charset="0"/>
              </a:rPr>
              <a:t>,</a:t>
            </a:r>
            <a:r>
              <a:rPr lang="en-US" altLang="zh-CN" dirty="0">
                <a:latin typeface="Comic Sans MS" panose="030F0702030302020204" pitchFamily="66" charset="0"/>
              </a:rPr>
              <a:t> </a:t>
            </a:r>
            <a:r>
              <a:rPr lang="en-US" altLang="zh-CN" dirty="0" err="1">
                <a:latin typeface="Comic Sans MS" panose="030F0702030302020204" pitchFamily="66" charset="0"/>
              </a:rPr>
              <a:t>J.Hopcroft</a:t>
            </a:r>
            <a:r>
              <a:rPr lang="en-US" altLang="zh-CN" dirty="0">
                <a:latin typeface="Comic Sans MS" panose="030F0702030302020204" pitchFamily="66" charset="0"/>
              </a:rPr>
              <a:t> </a:t>
            </a:r>
            <a:r>
              <a:rPr lang="en-US" altLang="zh-CN" dirty="0">
                <a:latin typeface="Times New Roman" panose="02020603050405020304" pitchFamily="18" charset="0"/>
              </a:rPr>
              <a:t>,</a:t>
            </a:r>
            <a:r>
              <a:rPr lang="en-US" altLang="zh-CN" dirty="0">
                <a:latin typeface="Comic Sans MS" panose="030F0702030302020204" pitchFamily="66" charset="0"/>
              </a:rPr>
              <a:t> </a:t>
            </a:r>
            <a:r>
              <a:rPr lang="en-US" altLang="zh-CN" dirty="0" err="1">
                <a:latin typeface="Comic Sans MS" panose="030F0702030302020204" pitchFamily="66" charset="0"/>
              </a:rPr>
              <a:t>J.Ullman</a:t>
            </a:r>
            <a:endParaRPr lang="en-US" altLang="zh-CN" dirty="0">
              <a:latin typeface="Comic Sans MS" panose="030F0702030302020204" pitchFamily="66" charset="0"/>
            </a:endParaRPr>
          </a:p>
          <a:p>
            <a:pPr>
              <a:lnSpc>
                <a:spcPct val="120000"/>
              </a:lnSpc>
              <a:spcBef>
                <a:spcPct val="0"/>
              </a:spcBef>
              <a:buNone/>
            </a:pPr>
            <a:r>
              <a:rPr lang="en-US" altLang="zh-CN" dirty="0">
                <a:latin typeface="Times New Roman" panose="02020603050405020304" pitchFamily="18" charset="0"/>
              </a:rPr>
              <a:t>     </a:t>
            </a:r>
            <a:r>
              <a:rPr lang="en-US" altLang="zh-CN" dirty="0" smtClean="0"/>
              <a:t>The </a:t>
            </a:r>
            <a:r>
              <a:rPr lang="en-US" altLang="zh-CN" dirty="0"/>
              <a:t>Design and Analysis of computer </a:t>
            </a:r>
            <a:r>
              <a:rPr lang="en-US" altLang="zh-CN" dirty="0" err="1" smtClean="0"/>
              <a:t>Algothms</a:t>
            </a:r>
            <a:endParaRPr lang="en-US" altLang="zh-CN" dirty="0"/>
          </a:p>
          <a:p>
            <a:pPr>
              <a:lnSpc>
                <a:spcPct val="160000"/>
              </a:lnSpc>
              <a:spcBef>
                <a:spcPct val="0"/>
              </a:spcBef>
            </a:pPr>
            <a:r>
              <a:rPr lang="en-US" altLang="zh-CN" dirty="0">
                <a:latin typeface="Comic Sans MS" panose="030F0702030302020204" pitchFamily="66" charset="0"/>
              </a:rPr>
              <a:t>Thomas </a:t>
            </a:r>
            <a:r>
              <a:rPr lang="en-US" altLang="zh-CN" dirty="0" err="1">
                <a:latin typeface="Comic Sans MS" panose="030F0702030302020204" pitchFamily="66" charset="0"/>
              </a:rPr>
              <a:t>H.Cormen</a:t>
            </a:r>
            <a:r>
              <a:rPr lang="en-US" altLang="zh-CN" dirty="0">
                <a:latin typeface="Times New Roman" panose="02020603050405020304" pitchFamily="18" charset="0"/>
              </a:rPr>
              <a:t>, </a:t>
            </a:r>
            <a:r>
              <a:rPr lang="en-US" altLang="zh-CN" dirty="0">
                <a:latin typeface="Comic Sans MS" panose="030F0702030302020204" pitchFamily="66" charset="0"/>
              </a:rPr>
              <a:t>Charles </a:t>
            </a:r>
            <a:r>
              <a:rPr lang="en-US" altLang="zh-CN" dirty="0" err="1">
                <a:latin typeface="Comic Sans MS" panose="030F0702030302020204" pitchFamily="66" charset="0"/>
              </a:rPr>
              <a:t>E.Leiserson</a:t>
            </a:r>
            <a:r>
              <a:rPr lang="en-US" altLang="zh-CN" dirty="0">
                <a:latin typeface="Times New Roman" panose="02020603050405020304" pitchFamily="18" charset="0"/>
              </a:rPr>
              <a:t> </a:t>
            </a:r>
            <a:r>
              <a:rPr lang="en-US" altLang="zh-CN" dirty="0" smtClean="0">
                <a:latin typeface="Times New Roman" panose="02020603050405020304" pitchFamily="18" charset="0"/>
              </a:rPr>
              <a:t>, </a:t>
            </a:r>
            <a:r>
              <a:rPr lang="en-US" altLang="zh-CN" dirty="0">
                <a:latin typeface="Comic Sans MS" panose="030F0702030302020204" pitchFamily="66" charset="0"/>
              </a:rPr>
              <a:t>Ronald </a:t>
            </a:r>
            <a:r>
              <a:rPr lang="en-US" altLang="zh-CN" dirty="0" err="1">
                <a:latin typeface="Comic Sans MS" panose="030F0702030302020204" pitchFamily="66" charset="0"/>
              </a:rPr>
              <a:t>L.Rivest</a:t>
            </a:r>
            <a:r>
              <a:rPr lang="en-US" altLang="zh-CN" dirty="0"/>
              <a:t> </a:t>
            </a:r>
            <a:endParaRPr lang="en-US" altLang="zh-CN" dirty="0">
              <a:latin typeface="Times New Roman" panose="02020603050405020304" pitchFamily="18" charset="0"/>
            </a:endParaRPr>
          </a:p>
          <a:p>
            <a:pPr>
              <a:lnSpc>
                <a:spcPct val="120000"/>
              </a:lnSpc>
              <a:spcBef>
                <a:spcPct val="0"/>
              </a:spcBef>
              <a:buNone/>
            </a:pPr>
            <a:r>
              <a:rPr lang="en-US" altLang="zh-CN" dirty="0">
                <a:latin typeface="Times New Roman" panose="02020603050405020304" pitchFamily="18" charset="0"/>
              </a:rPr>
              <a:t>    </a:t>
            </a:r>
            <a:r>
              <a:rPr lang="en-US" altLang="zh-CN" dirty="0" smtClean="0">
                <a:solidFill>
                  <a:srgbClr val="FF0000"/>
                </a:solidFill>
              </a:rPr>
              <a:t>Introduction </a:t>
            </a:r>
            <a:r>
              <a:rPr lang="en-US" altLang="zh-CN" dirty="0">
                <a:solidFill>
                  <a:srgbClr val="FF0000"/>
                </a:solidFill>
              </a:rPr>
              <a:t>to </a:t>
            </a:r>
            <a:r>
              <a:rPr lang="en-US" altLang="zh-CN" dirty="0" smtClean="0">
                <a:solidFill>
                  <a:srgbClr val="FF0000"/>
                </a:solidFill>
              </a:rPr>
              <a:t>Algorithms</a:t>
            </a:r>
            <a:endParaRPr lang="en-US" altLang="zh-CN" dirty="0">
              <a:solidFill>
                <a:srgbClr val="FF0000"/>
              </a:solidFill>
            </a:endParaRP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5</a:t>
            </a:fld>
            <a:endParaRPr lang="en-US" altLang="zh-CN"/>
          </a:p>
        </p:txBody>
      </p:sp>
      <p:sp>
        <p:nvSpPr>
          <p:cNvPr id="5" name="圆角矩形标注 4"/>
          <p:cNvSpPr/>
          <p:nvPr/>
        </p:nvSpPr>
        <p:spPr>
          <a:xfrm>
            <a:off x="5519936" y="4941168"/>
            <a:ext cx="1620180" cy="720080"/>
          </a:xfrm>
          <a:prstGeom prst="wedgeRoundRectCallout">
            <a:avLst>
              <a:gd name="adj1" fmla="val -47634"/>
              <a:gd name="adj2" fmla="val -64501"/>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幼圆" panose="02010509060101010101" pitchFamily="49" charset="-122"/>
                <a:ea typeface="幼圆" panose="02010509060101010101" pitchFamily="49" charset="-122"/>
              </a:rPr>
              <a:t>算法导论</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3513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dirty="0" smtClean="0"/>
              <a:t>涉及</a:t>
            </a:r>
            <a:r>
              <a:rPr lang="zh-CN" altLang="en-US" dirty="0"/>
              <a:t>算法的课程</a:t>
            </a:r>
            <a:endParaRPr lang="zh-CN" altLang="en-US" dirty="0" smtClean="0"/>
          </a:p>
        </p:txBody>
      </p:sp>
      <p:sp>
        <p:nvSpPr>
          <p:cNvPr id="2" name="灯片编号占位符 1"/>
          <p:cNvSpPr>
            <a:spLocks noGrp="1"/>
          </p:cNvSpPr>
          <p:nvPr>
            <p:ph type="sldNum" sz="quarter" idx="12"/>
          </p:nvPr>
        </p:nvSpPr>
        <p:spPr/>
        <p:txBody>
          <a:bodyPr/>
          <a:lstStyle/>
          <a:p>
            <a:pPr>
              <a:defRPr/>
            </a:pPr>
            <a:fld id="{D04713B0-7EE7-420A-BB22-6F99F562E080}" type="slidenum">
              <a:rPr lang="en-US" altLang="zh-CN" smtClean="0"/>
              <a:pPr>
                <a:defRPr/>
              </a:pPr>
              <a:t>6</a:t>
            </a:fld>
            <a:endParaRPr lang="en-US" altLang="zh-CN"/>
          </a:p>
        </p:txBody>
      </p:sp>
      <p:sp>
        <p:nvSpPr>
          <p:cNvPr id="6" name="Text Box 3"/>
          <p:cNvSpPr txBox="1">
            <a:spLocks noChangeArrowheads="1"/>
          </p:cNvSpPr>
          <p:nvPr/>
        </p:nvSpPr>
        <p:spPr bwMode="auto">
          <a:xfrm>
            <a:off x="3647728" y="1772816"/>
            <a:ext cx="4516437"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kumimoji="1" lang="zh-CN" altLang="en-US" sz="3200" dirty="0">
                <a:latin typeface="幼圆" panose="02010509060101010101" pitchFamily="49" charset="-122"/>
                <a:ea typeface="幼圆" panose="02010509060101010101" pitchFamily="49" charset="-122"/>
              </a:rPr>
              <a:t>可计算性与计算复杂性</a:t>
            </a:r>
            <a:endParaRPr kumimoji="1" lang="en-US" altLang="zh-CN" sz="3200" dirty="0">
              <a:latin typeface="幼圆" panose="02010509060101010101" pitchFamily="49" charset="-122"/>
              <a:ea typeface="幼圆" panose="02010509060101010101" pitchFamily="49" charset="-122"/>
            </a:endParaRPr>
          </a:p>
          <a:p>
            <a:pPr algn="ctr" eaLnBrk="1" hangingPunct="1">
              <a:lnSpc>
                <a:spcPct val="150000"/>
              </a:lnSpc>
            </a:pPr>
            <a:r>
              <a:rPr kumimoji="1" lang="zh-CN" altLang="en-US" sz="3200" dirty="0">
                <a:solidFill>
                  <a:srgbClr val="FF0000"/>
                </a:solidFill>
                <a:latin typeface="幼圆" panose="02010509060101010101" pitchFamily="49" charset="-122"/>
                <a:ea typeface="幼圆" panose="02010509060101010101" pitchFamily="49" charset="-122"/>
              </a:rPr>
              <a:t>算法设计与分析</a:t>
            </a:r>
          </a:p>
          <a:p>
            <a:pPr algn="ctr" eaLnBrk="1" hangingPunct="1">
              <a:lnSpc>
                <a:spcPct val="150000"/>
              </a:lnSpc>
            </a:pPr>
            <a:r>
              <a:rPr kumimoji="1" lang="zh-CN" altLang="en-US" sz="3200" dirty="0">
                <a:latin typeface="幼圆" panose="02010509060101010101" pitchFamily="49" charset="-122"/>
                <a:ea typeface="幼圆" panose="02010509060101010101" pitchFamily="49" charset="-122"/>
              </a:rPr>
              <a:t>数据结构</a:t>
            </a:r>
          </a:p>
          <a:p>
            <a:pPr algn="ctr" eaLnBrk="1" hangingPunct="1">
              <a:lnSpc>
                <a:spcPct val="150000"/>
              </a:lnSpc>
            </a:pPr>
            <a:r>
              <a:rPr kumimoji="1" lang="zh-CN" altLang="en-US" sz="3200" dirty="0" smtClean="0">
                <a:latin typeface="幼圆" panose="02010509060101010101" pitchFamily="49" charset="-122"/>
                <a:ea typeface="幼圆" panose="02010509060101010101" pitchFamily="49" charset="-122"/>
              </a:rPr>
              <a:t>程序设计基础</a:t>
            </a:r>
            <a:endParaRPr kumimoji="1" lang="zh-CN" altLang="en-US" sz="3200" dirty="0">
              <a:latin typeface="幼圆" panose="02010509060101010101" pitchFamily="49" charset="-122"/>
              <a:ea typeface="幼圆" panose="02010509060101010101" pitchFamily="49" charset="-122"/>
            </a:endParaRPr>
          </a:p>
        </p:txBody>
      </p:sp>
      <p:sp>
        <p:nvSpPr>
          <p:cNvPr id="7" name="Line 4"/>
          <p:cNvSpPr>
            <a:spLocks noChangeShapeType="1"/>
          </p:cNvSpPr>
          <p:nvPr/>
        </p:nvSpPr>
        <p:spPr bwMode="auto">
          <a:xfrm flipV="1">
            <a:off x="3385790" y="1780753"/>
            <a:ext cx="0" cy="3097213"/>
          </a:xfrm>
          <a:prstGeom prst="line">
            <a:avLst/>
          </a:prstGeom>
          <a:noFill/>
          <a:ln w="57150">
            <a:solidFill>
              <a:schemeClr val="accent1">
                <a:lumMod val="75000"/>
              </a:schemeClr>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幼圆" panose="02010509060101010101" pitchFamily="49" charset="-122"/>
              <a:ea typeface="幼圆" panose="02010509060101010101" pitchFamily="49" charset="-122"/>
            </a:endParaRPr>
          </a:p>
        </p:txBody>
      </p:sp>
      <p:sp>
        <p:nvSpPr>
          <p:cNvPr id="8" name="Line 5"/>
          <p:cNvSpPr>
            <a:spLocks noChangeShapeType="1"/>
          </p:cNvSpPr>
          <p:nvPr/>
        </p:nvSpPr>
        <p:spPr bwMode="auto">
          <a:xfrm>
            <a:off x="8426103" y="1780753"/>
            <a:ext cx="0" cy="3097213"/>
          </a:xfrm>
          <a:prstGeom prst="line">
            <a:avLst/>
          </a:prstGeom>
          <a:noFill/>
          <a:ln w="57150">
            <a:solidFill>
              <a:schemeClr val="tx2">
                <a:lumMod val="60000"/>
                <a:lumOff val="40000"/>
              </a:schemeClr>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课程目标</a:t>
            </a:r>
            <a:endParaRPr lang="zh-CN" altLang="en-US" dirty="0"/>
          </a:p>
        </p:txBody>
      </p:sp>
      <p:sp>
        <p:nvSpPr>
          <p:cNvPr id="3" name="内容占位符 2"/>
          <p:cNvSpPr>
            <a:spLocks noGrp="1"/>
          </p:cNvSpPr>
          <p:nvPr>
            <p:ph idx="1"/>
          </p:nvPr>
        </p:nvSpPr>
        <p:spPr/>
        <p:txBody>
          <a:bodyPr/>
          <a:lstStyle/>
          <a:p>
            <a:r>
              <a:rPr lang="zh-CN" altLang="zh-CN" dirty="0"/>
              <a:t>掌握算法复杂度的分析</a:t>
            </a:r>
            <a:r>
              <a:rPr lang="zh-CN" altLang="zh-CN" dirty="0" smtClean="0"/>
              <a:t>方法</a:t>
            </a:r>
            <a:endParaRPr lang="en-US" altLang="zh-CN" dirty="0" smtClean="0"/>
          </a:p>
          <a:p>
            <a:r>
              <a:rPr lang="zh-CN" altLang="zh-CN" dirty="0" smtClean="0"/>
              <a:t>掌握</a:t>
            </a:r>
            <a:r>
              <a:rPr lang="zh-CN" altLang="zh-CN" dirty="0"/>
              <a:t>分治法、贪心法、动态规划法、回溯法和分支限界法等设计策略适用的问题特点、求解思想、经典</a:t>
            </a:r>
            <a:r>
              <a:rPr lang="zh-CN" altLang="zh-CN" dirty="0" smtClean="0"/>
              <a:t>算法</a:t>
            </a:r>
            <a:endParaRPr lang="en-US" altLang="zh-CN" dirty="0" smtClean="0"/>
          </a:p>
          <a:p>
            <a:r>
              <a:rPr lang="zh-CN" altLang="zh-CN" dirty="0" smtClean="0"/>
              <a:t>掌握</a:t>
            </a:r>
            <a:r>
              <a:rPr lang="en-US" altLang="zh-CN" dirty="0"/>
              <a:t>NP</a:t>
            </a:r>
            <a:r>
              <a:rPr lang="zh-CN" altLang="zh-CN" dirty="0"/>
              <a:t>难度和</a:t>
            </a:r>
            <a:r>
              <a:rPr lang="en-US" altLang="zh-CN" dirty="0"/>
              <a:t>NP</a:t>
            </a:r>
            <a:r>
              <a:rPr lang="zh-CN" altLang="zh-CN" dirty="0"/>
              <a:t>完全问题的相关</a:t>
            </a:r>
            <a:r>
              <a:rPr lang="zh-CN" altLang="zh-CN" dirty="0" smtClean="0"/>
              <a:t>理论</a:t>
            </a:r>
            <a:endParaRPr lang="en-US" altLang="zh-CN" dirty="0" smtClean="0"/>
          </a:p>
          <a:p>
            <a:r>
              <a:rPr lang="zh-CN" altLang="zh-CN" dirty="0" smtClean="0"/>
              <a:t>具备</a:t>
            </a:r>
            <a:r>
              <a:rPr lang="zh-CN" altLang="zh-CN" dirty="0"/>
              <a:t>从计算机复杂工程问题中识别出可计算性问题、并运用算法设计策略设计和分析算法的</a:t>
            </a:r>
            <a:r>
              <a:rPr lang="zh-CN" altLang="zh-CN" dirty="0" smtClean="0"/>
              <a:t>能力</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7</a:t>
            </a:fld>
            <a:endParaRPr lang="en-US" altLang="zh-CN"/>
          </a:p>
        </p:txBody>
      </p:sp>
    </p:spTree>
    <p:extLst>
      <p:ext uri="{BB962C8B-B14F-4D97-AF65-F5344CB8AC3E}">
        <p14:creationId xmlns:p14="http://schemas.microsoft.com/office/powerpoint/2010/main" val="311939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8376"/>
            <a:ext cx="10515600" cy="1325563"/>
          </a:xfrm>
        </p:spPr>
        <p:txBody>
          <a:bodyPr/>
          <a:lstStyle/>
          <a:p>
            <a:r>
              <a:rPr lang="zh-CN" altLang="en-US" dirty="0"/>
              <a:t>课程内容</a:t>
            </a:r>
          </a:p>
        </p:txBody>
      </p:sp>
      <p:sp>
        <p:nvSpPr>
          <p:cNvPr id="3" name="内容占位符 2"/>
          <p:cNvSpPr>
            <a:spLocks noGrp="1"/>
          </p:cNvSpPr>
          <p:nvPr>
            <p:ph idx="1"/>
          </p:nvPr>
        </p:nvSpPr>
        <p:spPr>
          <a:xfrm>
            <a:off x="838200" y="1724297"/>
            <a:ext cx="10515600" cy="4351338"/>
          </a:xfrm>
        </p:spPr>
        <p:txBody>
          <a:bodyPr/>
          <a:lstStyle/>
          <a:p>
            <a:r>
              <a:rPr lang="zh-CN" altLang="en-US" dirty="0"/>
              <a:t>基本的算法分析方法</a:t>
            </a:r>
          </a:p>
          <a:p>
            <a:r>
              <a:rPr lang="zh-CN" altLang="en-US" dirty="0"/>
              <a:t>基本的算法设计策略</a:t>
            </a:r>
          </a:p>
          <a:p>
            <a:pPr lvl="1"/>
            <a:r>
              <a:rPr lang="zh-CN" altLang="en-US" dirty="0"/>
              <a:t>分治法</a:t>
            </a:r>
          </a:p>
          <a:p>
            <a:pPr lvl="1"/>
            <a:r>
              <a:rPr lang="zh-CN" altLang="en-US" dirty="0"/>
              <a:t>贪心方法</a:t>
            </a:r>
          </a:p>
          <a:p>
            <a:pPr lvl="1"/>
            <a:r>
              <a:rPr lang="zh-CN" altLang="en-US" dirty="0"/>
              <a:t>动态规划</a:t>
            </a:r>
          </a:p>
          <a:p>
            <a:pPr lvl="1"/>
            <a:r>
              <a:rPr lang="zh-CN" altLang="en-US" dirty="0"/>
              <a:t>回溯法</a:t>
            </a:r>
          </a:p>
          <a:p>
            <a:pPr lvl="1"/>
            <a:r>
              <a:rPr lang="zh-CN" altLang="en-US" dirty="0"/>
              <a:t>分支</a:t>
            </a:r>
            <a:r>
              <a:rPr lang="en-US" altLang="zh-CN" dirty="0"/>
              <a:t>-</a:t>
            </a:r>
            <a:r>
              <a:rPr lang="zh-CN" altLang="en-US" dirty="0"/>
              <a:t>限界法</a:t>
            </a:r>
          </a:p>
          <a:p>
            <a:r>
              <a:rPr lang="en-US" altLang="zh-CN" dirty="0"/>
              <a:t>NP-</a:t>
            </a:r>
            <a:r>
              <a:rPr lang="zh-CN" altLang="en-US" dirty="0"/>
              <a:t>难度和</a:t>
            </a:r>
            <a:r>
              <a:rPr lang="en-US" altLang="zh-CN" dirty="0"/>
              <a:t>NP-</a:t>
            </a:r>
            <a:r>
              <a:rPr lang="zh-CN" altLang="en-US" dirty="0"/>
              <a:t>完全问题</a:t>
            </a:r>
          </a:p>
          <a:p>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8</a:t>
            </a:fld>
            <a:endParaRPr lang="en-US" altLang="zh-CN"/>
          </a:p>
        </p:txBody>
      </p:sp>
      <p:sp>
        <p:nvSpPr>
          <p:cNvPr id="5" name="圆角矩形标注 4"/>
          <p:cNvSpPr/>
          <p:nvPr/>
        </p:nvSpPr>
        <p:spPr>
          <a:xfrm>
            <a:off x="5116306" y="2852936"/>
            <a:ext cx="2520280" cy="720080"/>
          </a:xfrm>
          <a:prstGeom prst="wedgeRoundRectCallout">
            <a:avLst>
              <a:gd name="adj1" fmla="val -64457"/>
              <a:gd name="adj2" fmla="val 143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幼圆" panose="02010509060101010101" pitchFamily="49" charset="-122"/>
                <a:ea typeface="幼圆" panose="02010509060101010101" pitchFamily="49" charset="-122"/>
              </a:rPr>
              <a:t>如何设计算法？</a:t>
            </a:r>
          </a:p>
        </p:txBody>
      </p:sp>
      <p:sp>
        <p:nvSpPr>
          <p:cNvPr id="7" name="圆角矩形标注 6"/>
          <p:cNvSpPr/>
          <p:nvPr/>
        </p:nvSpPr>
        <p:spPr>
          <a:xfrm>
            <a:off x="5087888" y="1724297"/>
            <a:ext cx="3383770" cy="720080"/>
          </a:xfrm>
          <a:prstGeom prst="wedgeRoundRectCallout">
            <a:avLst>
              <a:gd name="adj1" fmla="val -64457"/>
              <a:gd name="adj2" fmla="val 143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幼圆" panose="02010509060101010101" pitchFamily="49" charset="-122"/>
                <a:ea typeface="幼圆" panose="02010509060101010101" pitchFamily="49" charset="-122"/>
              </a:rPr>
              <a:t>如何判断算法的优劣</a:t>
            </a:r>
            <a:r>
              <a:rPr lang="zh-CN" altLang="en-US" sz="2400" dirty="0" smtClean="0">
                <a:solidFill>
                  <a:schemeClr val="tx1"/>
                </a:solidFill>
                <a:latin typeface="幼圆" panose="02010509060101010101" pitchFamily="49" charset="-122"/>
                <a:ea typeface="幼圆" panose="02010509060101010101" pitchFamily="49" charset="-122"/>
              </a:rPr>
              <a:t>？</a:t>
            </a:r>
            <a:endParaRPr lang="zh-CN" altLang="en-US" sz="2400" dirty="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552506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课程考核方式</a:t>
            </a:r>
            <a:endParaRPr lang="zh-CN" altLang="en-US" dirty="0"/>
          </a:p>
        </p:txBody>
      </p:sp>
      <p:sp>
        <p:nvSpPr>
          <p:cNvPr id="3" name="内容占位符 2"/>
          <p:cNvSpPr>
            <a:spLocks noGrp="1"/>
          </p:cNvSpPr>
          <p:nvPr>
            <p:ph idx="1"/>
          </p:nvPr>
        </p:nvSpPr>
        <p:spPr>
          <a:xfrm>
            <a:off x="838200" y="1706712"/>
            <a:ext cx="10298360" cy="4351338"/>
          </a:xfrm>
        </p:spPr>
        <p:txBody>
          <a:bodyPr>
            <a:normAutofit/>
          </a:bodyPr>
          <a:lstStyle/>
          <a:p>
            <a:r>
              <a:rPr lang="en-US" altLang="zh-CN" sz="2400" dirty="0" smtClean="0"/>
              <a:t>48</a:t>
            </a:r>
            <a:r>
              <a:rPr lang="zh-CN" altLang="en-US" sz="2400" dirty="0" smtClean="0"/>
              <a:t>学时</a:t>
            </a:r>
            <a:endParaRPr lang="en-US" altLang="zh-CN" sz="2400" dirty="0" smtClean="0"/>
          </a:p>
          <a:p>
            <a:r>
              <a:rPr lang="zh-CN" altLang="zh-CN" sz="2400" dirty="0" smtClean="0"/>
              <a:t>平时考核</a:t>
            </a:r>
            <a:r>
              <a:rPr lang="zh-TW" altLang="zh-CN" sz="2400" dirty="0" smtClean="0"/>
              <a:t>（</a:t>
            </a:r>
            <a:r>
              <a:rPr lang="zh-TW" altLang="zh-CN" sz="2400" dirty="0"/>
              <a:t>占总成绩3</a:t>
            </a:r>
            <a:r>
              <a:rPr lang="en-US" altLang="zh-CN" sz="2400" dirty="0"/>
              <a:t>0%</a:t>
            </a:r>
            <a:r>
              <a:rPr lang="zh-CN" altLang="zh-CN" sz="2400" dirty="0" smtClean="0"/>
              <a:t>）</a:t>
            </a:r>
            <a:endParaRPr lang="en-US" altLang="zh-CN" sz="2400" dirty="0" smtClean="0"/>
          </a:p>
          <a:p>
            <a:pPr lvl="1"/>
            <a:r>
              <a:rPr lang="zh-CN" altLang="zh-CN" dirty="0"/>
              <a:t>学习任务</a:t>
            </a:r>
          </a:p>
          <a:p>
            <a:pPr lvl="1"/>
            <a:r>
              <a:rPr lang="zh-CN" altLang="zh-CN" dirty="0"/>
              <a:t>课堂</a:t>
            </a:r>
            <a:r>
              <a:rPr lang="zh-CN" altLang="zh-CN" dirty="0" smtClean="0"/>
              <a:t>测试</a:t>
            </a:r>
            <a:r>
              <a:rPr lang="en-US" altLang="zh-CN" dirty="0" smtClean="0"/>
              <a:t>/</a:t>
            </a:r>
            <a:r>
              <a:rPr lang="zh-CN" altLang="en-US" dirty="0" smtClean="0"/>
              <a:t>练习</a:t>
            </a:r>
            <a:endParaRPr lang="zh-CN" altLang="zh-CN" dirty="0"/>
          </a:p>
          <a:p>
            <a:pPr lvl="1"/>
            <a:r>
              <a:rPr lang="zh-CN" altLang="zh-CN" dirty="0" smtClean="0"/>
              <a:t>课外作业</a:t>
            </a:r>
            <a:endParaRPr lang="en-US" altLang="zh-CN" dirty="0" smtClean="0"/>
          </a:p>
          <a:p>
            <a:r>
              <a:rPr lang="zh-CN" altLang="zh-CN" sz="2400" dirty="0"/>
              <a:t>期末</a:t>
            </a:r>
            <a:r>
              <a:rPr lang="zh-CN" altLang="zh-CN" sz="2400" dirty="0" smtClean="0"/>
              <a:t>考核</a:t>
            </a:r>
            <a:r>
              <a:rPr lang="zh-TW" altLang="zh-CN" sz="2400" dirty="0" smtClean="0"/>
              <a:t>（</a:t>
            </a:r>
            <a:r>
              <a:rPr lang="zh-TW" altLang="zh-CN" sz="2400" dirty="0"/>
              <a:t>占总成绩7</a:t>
            </a:r>
            <a:r>
              <a:rPr lang="en-US" altLang="zh-CN" sz="2400" dirty="0"/>
              <a:t>0%</a:t>
            </a:r>
            <a:r>
              <a:rPr lang="zh-CN" altLang="zh-CN" sz="2400" dirty="0" smtClean="0"/>
              <a:t>）</a:t>
            </a:r>
            <a:endParaRPr lang="en-US" altLang="zh-CN" sz="2400" dirty="0" smtClean="0"/>
          </a:p>
          <a:p>
            <a:pPr lvl="1"/>
            <a:r>
              <a:rPr lang="zh-CN" altLang="zh-CN" dirty="0"/>
              <a:t>闭卷笔试</a:t>
            </a:r>
            <a:endParaRPr lang="zh-CN" altLang="en-US" dirty="0"/>
          </a:p>
        </p:txBody>
      </p:sp>
      <p:sp>
        <p:nvSpPr>
          <p:cNvPr id="4" name="灯片编号占位符 3"/>
          <p:cNvSpPr>
            <a:spLocks noGrp="1"/>
          </p:cNvSpPr>
          <p:nvPr>
            <p:ph type="sldNum" sz="quarter" idx="12"/>
          </p:nvPr>
        </p:nvSpPr>
        <p:spPr/>
        <p:txBody>
          <a:bodyPr/>
          <a:lstStyle/>
          <a:p>
            <a:pPr>
              <a:defRPr/>
            </a:pPr>
            <a:fld id="{D04713B0-7EE7-420A-BB22-6F99F562E080}" type="slidenum">
              <a:rPr lang="en-US" altLang="zh-CN" smtClean="0"/>
              <a:pPr>
                <a:defRPr/>
              </a:pPr>
              <a:t>9</a:t>
            </a:fld>
            <a:endParaRPr lang="en-US" altLang="zh-CN"/>
          </a:p>
        </p:txBody>
      </p:sp>
    </p:spTree>
    <p:extLst>
      <p:ext uri="{BB962C8B-B14F-4D97-AF65-F5344CB8AC3E}">
        <p14:creationId xmlns:p14="http://schemas.microsoft.com/office/powerpoint/2010/main" val="14640555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heme/theme1.xml><?xml version="1.0" encoding="utf-8"?>
<a:theme xmlns:a="http://schemas.openxmlformats.org/drawingml/2006/main" name="算法分析模板073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算法分析新模板2023" id="{FADB3A85-5174-4FA5-A51F-55BEA2B76671}" vid="{DDE32136-80A6-4B40-8420-6E71B6F924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算法分析新模板2023</Template>
  <TotalTime>16656</TotalTime>
  <Words>1227</Words>
  <Application>Microsoft Office PowerPoint</Application>
  <PresentationFormat>宽屏</PresentationFormat>
  <Paragraphs>143</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宋体</vt:lpstr>
      <vt:lpstr>幼圆</vt:lpstr>
      <vt:lpstr>Arial</vt:lpstr>
      <vt:lpstr>Calibri</vt:lpstr>
      <vt:lpstr>Comic Sans MS</vt:lpstr>
      <vt:lpstr>Times New Roman</vt:lpstr>
      <vt:lpstr>Wingdings</vt:lpstr>
      <vt:lpstr>算法分析模板0731</vt:lpstr>
      <vt:lpstr>算法设计与分析</vt:lpstr>
      <vt:lpstr>为什么学习算法？</vt:lpstr>
      <vt:lpstr>为什么学习算法？</vt:lpstr>
      <vt:lpstr>为什么学习算法？</vt:lpstr>
      <vt:lpstr>发展历史</vt:lpstr>
      <vt:lpstr>涉及算法的课程</vt:lpstr>
      <vt:lpstr>课程目标</vt:lpstr>
      <vt:lpstr>课程内容</vt:lpstr>
      <vt:lpstr>课程考核方式</vt:lpstr>
      <vt:lpstr>参考书目</vt:lpstr>
      <vt:lpstr>计算机解决现实世界问题时…</vt:lpstr>
      <vt:lpstr>问题能解决么？</vt:lpstr>
      <vt:lpstr>PowerPoint 演示文稿</vt:lpstr>
      <vt:lpstr>问题解决的好吗？</vt:lpstr>
      <vt:lpstr>可计算性研究的范畴</vt:lpstr>
      <vt:lpstr>一个满足可计算性的问题</vt:lpstr>
      <vt:lpstr>算法分析研究的范畴</vt:lpstr>
      <vt:lpstr>算法与计算复杂性领域图灵奖得主</vt:lpstr>
      <vt:lpstr>本课程的计算机</vt:lpstr>
      <vt:lpstr>几个典型的非数值计算问题</vt:lpstr>
      <vt:lpstr>几个典型的非数值计算问题</vt:lpstr>
      <vt:lpstr>几个典型的非数值计算问题</vt:lpstr>
      <vt:lpstr>进入课程之前，还希望你知道…</vt:lpstr>
      <vt:lpstr>本 章 结 束</vt:lpstr>
    </vt:vector>
  </TitlesOfParts>
  <Company>南京理工大学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导引</dc:title>
  <dc:creator>龚文杰</dc:creator>
  <cp:lastModifiedBy>Nina</cp:lastModifiedBy>
  <cp:revision>653</cp:revision>
  <dcterms:created xsi:type="dcterms:W3CDTF">2010-09-17T03:09:33Z</dcterms:created>
  <dcterms:modified xsi:type="dcterms:W3CDTF">2024-01-04T08:46:26Z</dcterms:modified>
</cp:coreProperties>
</file>